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handoutMasterIdLst>
    <p:handoutMasterId r:id="rId48"/>
  </p:handoutMasterIdLst>
  <p:sldIdLst>
    <p:sldId id="256" r:id="rId2"/>
    <p:sldId id="446" r:id="rId3"/>
    <p:sldId id="457" r:id="rId4"/>
    <p:sldId id="271" r:id="rId5"/>
    <p:sldId id="434" r:id="rId6"/>
    <p:sldId id="435" r:id="rId7"/>
    <p:sldId id="436" r:id="rId8"/>
    <p:sldId id="438" r:id="rId9"/>
    <p:sldId id="439" r:id="rId10"/>
    <p:sldId id="448" r:id="rId11"/>
    <p:sldId id="437" r:id="rId12"/>
    <p:sldId id="440" r:id="rId13"/>
    <p:sldId id="441" r:id="rId14"/>
    <p:sldId id="449" r:id="rId15"/>
    <p:sldId id="391" r:id="rId16"/>
    <p:sldId id="442" r:id="rId17"/>
    <p:sldId id="450" r:id="rId18"/>
    <p:sldId id="453" r:id="rId19"/>
    <p:sldId id="454" r:id="rId20"/>
    <p:sldId id="455" r:id="rId21"/>
    <p:sldId id="452" r:id="rId22"/>
    <p:sldId id="456" r:id="rId23"/>
    <p:sldId id="464" r:id="rId24"/>
    <p:sldId id="465" r:id="rId25"/>
    <p:sldId id="443" r:id="rId26"/>
    <p:sldId id="469" r:id="rId27"/>
    <p:sldId id="470" r:id="rId28"/>
    <p:sldId id="471" r:id="rId29"/>
    <p:sldId id="472" r:id="rId30"/>
    <p:sldId id="473" r:id="rId31"/>
    <p:sldId id="445" r:id="rId32"/>
    <p:sldId id="466" r:id="rId33"/>
    <p:sldId id="467" r:id="rId34"/>
    <p:sldId id="468" r:id="rId35"/>
    <p:sldId id="474" r:id="rId36"/>
    <p:sldId id="475" r:id="rId37"/>
    <p:sldId id="476" r:id="rId38"/>
    <p:sldId id="477" r:id="rId39"/>
    <p:sldId id="478" r:id="rId40"/>
    <p:sldId id="479" r:id="rId41"/>
    <p:sldId id="480" r:id="rId42"/>
    <p:sldId id="481" r:id="rId43"/>
    <p:sldId id="482" r:id="rId44"/>
    <p:sldId id="483" r:id="rId45"/>
    <p:sldId id="258" r:id="rId46"/>
  </p:sldIdLst>
  <p:sldSz cx="9144000" cy="6858000" type="screen4x3"/>
  <p:notesSz cx="6985000" cy="9283700"/>
  <p:custShowLst>
    <p:custShow name="Custom Show 1" id="0">
      <p:sldLst/>
    </p:custShow>
    <p:custShow name="Custom Show 2" id="1">
      <p:sldLst/>
    </p:custShow>
  </p:custShow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000000"/>
    <a:srgbClr val="111111"/>
    <a:srgbClr val="659F61"/>
    <a:srgbClr val="F49180"/>
    <a:srgbClr val="FEF298"/>
    <a:srgbClr val="D09A00"/>
    <a:srgbClr val="FF7171"/>
    <a:srgbClr val="FCA192"/>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00" autoAdjust="0"/>
    <p:restoredTop sz="94384" autoAdjust="0"/>
  </p:normalViewPr>
  <p:slideViewPr>
    <p:cSldViewPr snapToGrid="0" snapToObjects="1">
      <p:cViewPr varScale="1">
        <p:scale>
          <a:sx n="70" d="100"/>
          <a:sy n="70" d="100"/>
        </p:scale>
        <p:origin x="738" y="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450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56550" y="0"/>
            <a:ext cx="3026833" cy="464503"/>
          </a:xfrm>
          <a:prstGeom prst="rect">
            <a:avLst/>
          </a:prstGeom>
        </p:spPr>
        <p:txBody>
          <a:bodyPr vert="horz" lIns="91440" tIns="45720" rIns="91440" bIns="45720" rtlCol="0"/>
          <a:lstStyle>
            <a:lvl1pPr algn="r">
              <a:defRPr sz="1200"/>
            </a:lvl1pPr>
          </a:lstStyle>
          <a:p>
            <a:fld id="{5BCC3BE5-7C0B-48D8-AA9C-758E2C87D26E}" type="datetimeFigureOut">
              <a:rPr lang="en-US" smtClean="0"/>
              <a:pPr/>
              <a:t>7/15/2016</a:t>
            </a:fld>
            <a:endParaRPr lang="en-US"/>
          </a:p>
        </p:txBody>
      </p:sp>
      <p:sp>
        <p:nvSpPr>
          <p:cNvPr id="4" name="Footer Placeholder 3"/>
          <p:cNvSpPr>
            <a:spLocks noGrp="1"/>
          </p:cNvSpPr>
          <p:nvPr>
            <p:ph type="ftr" sz="quarter" idx="2"/>
          </p:nvPr>
        </p:nvSpPr>
        <p:spPr>
          <a:xfrm>
            <a:off x="0" y="8817612"/>
            <a:ext cx="3026833" cy="46450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56550" y="8817612"/>
            <a:ext cx="3026833" cy="464503"/>
          </a:xfrm>
          <a:prstGeom prst="rect">
            <a:avLst/>
          </a:prstGeom>
        </p:spPr>
        <p:txBody>
          <a:bodyPr vert="horz" lIns="91440" tIns="45720" rIns="91440" bIns="45720" rtlCol="0" anchor="b"/>
          <a:lstStyle>
            <a:lvl1pPr algn="r">
              <a:defRPr sz="1200"/>
            </a:lvl1pPr>
          </a:lstStyle>
          <a:p>
            <a:fld id="{80E4D5FB-D3AB-4653-BEF0-A15876D55F25}" type="slidenum">
              <a:rPr lang="en-US" smtClean="0"/>
              <a:pPr/>
              <a:t>‹#›</a:t>
            </a:fld>
            <a:endParaRPr lang="en-US"/>
          </a:p>
        </p:txBody>
      </p:sp>
    </p:spTree>
    <p:extLst>
      <p:ext uri="{BB962C8B-B14F-4D97-AF65-F5344CB8AC3E}">
        <p14:creationId xmlns:p14="http://schemas.microsoft.com/office/powerpoint/2010/main" val="1163460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4185"/>
          </a:xfrm>
          <a:prstGeom prst="rect">
            <a:avLst/>
          </a:prstGeom>
        </p:spPr>
        <p:txBody>
          <a:bodyPr vert="horz" lIns="91440" tIns="45720" rIns="91440" bIns="45720" rtlCol="0"/>
          <a:lstStyle>
            <a:lvl1pPr algn="l" fontAlgn="auto">
              <a:spcBef>
                <a:spcPts val="0"/>
              </a:spcBef>
              <a:spcAft>
                <a:spcPts val="0"/>
              </a:spcAft>
              <a:defRPr sz="1200">
                <a:latin typeface="Arial"/>
                <a:ea typeface="+mn-ea"/>
                <a:cs typeface="+mn-cs"/>
              </a:defRPr>
            </a:lvl1pPr>
          </a:lstStyle>
          <a:p>
            <a:pPr>
              <a:defRPr/>
            </a:pPr>
            <a:endParaRPr lang="en-US"/>
          </a:p>
        </p:txBody>
      </p:sp>
      <p:sp>
        <p:nvSpPr>
          <p:cNvPr id="3" name="Date Placeholder 2"/>
          <p:cNvSpPr>
            <a:spLocks noGrp="1"/>
          </p:cNvSpPr>
          <p:nvPr>
            <p:ph type="dt" idx="1"/>
          </p:nvPr>
        </p:nvSpPr>
        <p:spPr>
          <a:xfrm>
            <a:off x="3956550" y="0"/>
            <a:ext cx="3026833" cy="464185"/>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FAE200BF-5E88-4F80-A965-989E962435C2}" type="datetime1">
              <a:rPr lang="en-US"/>
              <a:pPr/>
              <a:t>7/15/2016</a:t>
            </a:fld>
            <a:endParaRPr lang="en-US"/>
          </a:p>
        </p:txBody>
      </p:sp>
      <p:sp>
        <p:nvSpPr>
          <p:cNvPr id="4" name="Slide Image Placeholder 3"/>
          <p:cNvSpPr>
            <a:spLocks noGrp="1" noRot="1" noChangeAspect="1"/>
          </p:cNvSpPr>
          <p:nvPr>
            <p:ph type="sldImg" idx="2"/>
          </p:nvPr>
        </p:nvSpPr>
        <p:spPr>
          <a:xfrm>
            <a:off x="1171575" y="695325"/>
            <a:ext cx="4641850" cy="3481388"/>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98500" y="4409758"/>
            <a:ext cx="5588000" cy="4177665"/>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Footer Placeholder 5"/>
          <p:cNvSpPr>
            <a:spLocks noGrp="1"/>
          </p:cNvSpPr>
          <p:nvPr>
            <p:ph type="ftr" sz="quarter" idx="4"/>
          </p:nvPr>
        </p:nvSpPr>
        <p:spPr>
          <a:xfrm>
            <a:off x="0" y="8817904"/>
            <a:ext cx="3026833" cy="464185"/>
          </a:xfrm>
          <a:prstGeom prst="rect">
            <a:avLst/>
          </a:prstGeom>
        </p:spPr>
        <p:txBody>
          <a:bodyPr vert="horz" lIns="91440" tIns="45720" rIns="91440" bIns="45720" rtlCol="0" anchor="b"/>
          <a:lstStyle>
            <a:lvl1pPr algn="l" fontAlgn="auto">
              <a:spcBef>
                <a:spcPts val="0"/>
              </a:spcBef>
              <a:spcAft>
                <a:spcPts val="0"/>
              </a:spcAft>
              <a:defRPr sz="1200">
                <a:latin typeface="Arial"/>
                <a:ea typeface="+mn-ea"/>
                <a:cs typeface="+mn-cs"/>
              </a:defRPr>
            </a:lvl1pPr>
          </a:lstStyle>
          <a:p>
            <a:pPr>
              <a:defRPr/>
            </a:pPr>
            <a:endParaRPr lang="en-US"/>
          </a:p>
        </p:txBody>
      </p:sp>
      <p:sp>
        <p:nvSpPr>
          <p:cNvPr id="7" name="Slide Number Placeholder 6"/>
          <p:cNvSpPr>
            <a:spLocks noGrp="1"/>
          </p:cNvSpPr>
          <p:nvPr>
            <p:ph type="sldNum" sz="quarter" idx="5"/>
          </p:nvPr>
        </p:nvSpPr>
        <p:spPr>
          <a:xfrm>
            <a:off x="3956550" y="8817904"/>
            <a:ext cx="3026833" cy="464185"/>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C2035D20-666A-4D58-B2B9-83ED2AC52B6B}" type="slidenum">
              <a:rPr lang="en-US"/>
              <a:pPr/>
              <a:t>‹#›</a:t>
            </a:fld>
            <a:endParaRPr lang="en-US"/>
          </a:p>
        </p:txBody>
      </p:sp>
    </p:spTree>
    <p:extLst>
      <p:ext uri="{BB962C8B-B14F-4D97-AF65-F5344CB8AC3E}">
        <p14:creationId xmlns:p14="http://schemas.microsoft.com/office/powerpoint/2010/main" val="1498208076"/>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Arial"/>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Arial"/>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Arial"/>
        <a:ea typeface="ＭＳ Ｐゴシック" charset="-128"/>
        <a:cs typeface="+mn-cs"/>
      </a:defRPr>
    </a:lvl3pPr>
    <a:lvl4pPr marL="1371600" algn="l" defTabSz="457200" rtl="0" eaLnBrk="0" fontAlgn="base" hangingPunct="0">
      <a:spcBef>
        <a:spcPct val="30000"/>
      </a:spcBef>
      <a:spcAft>
        <a:spcPct val="0"/>
      </a:spcAft>
      <a:defRPr sz="1200" kern="1200">
        <a:solidFill>
          <a:schemeClr val="tx1"/>
        </a:solidFill>
        <a:latin typeface="Arial"/>
        <a:ea typeface="ＭＳ Ｐゴシック" charset="-128"/>
        <a:cs typeface="+mn-cs"/>
      </a:defRPr>
    </a:lvl4pPr>
    <a:lvl5pPr marL="1828800" algn="l" defTabSz="457200" rtl="0" eaLnBrk="0" fontAlgn="base" hangingPunct="0">
      <a:spcBef>
        <a:spcPct val="30000"/>
      </a:spcBef>
      <a:spcAft>
        <a:spcPct val="0"/>
      </a:spcAft>
      <a:defRPr sz="1200" kern="1200">
        <a:solidFill>
          <a:schemeClr val="tx1"/>
        </a:solidFill>
        <a:latin typeface="Arial"/>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fsharpforfunandprofit.com/posts/property-based-testing-2/"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www.youtube.com/watch?v=zi0rHwfiX1Q"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2035D20-666A-4D58-B2B9-83ED2AC52B6B}" type="slidenum">
              <a:rPr lang="en-US" smtClean="0"/>
              <a:pPr/>
              <a:t>1</a:t>
            </a:fld>
            <a:endParaRPr lang="en-US"/>
          </a:p>
        </p:txBody>
      </p:sp>
    </p:spTree>
    <p:extLst>
      <p:ext uri="{BB962C8B-B14F-4D97-AF65-F5344CB8AC3E}">
        <p14:creationId xmlns:p14="http://schemas.microsoft.com/office/powerpoint/2010/main" val="1958115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23</a:t>
            </a:fld>
            <a:endParaRPr lang="en-US"/>
          </a:p>
        </p:txBody>
      </p:sp>
    </p:spTree>
    <p:extLst>
      <p:ext uri="{BB962C8B-B14F-4D97-AF65-F5344CB8AC3E}">
        <p14:creationId xmlns:p14="http://schemas.microsoft.com/office/powerpoint/2010/main" val="1649627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24</a:t>
            </a:fld>
            <a:endParaRPr lang="en-US"/>
          </a:p>
        </p:txBody>
      </p:sp>
    </p:spTree>
    <p:extLst>
      <p:ext uri="{BB962C8B-B14F-4D97-AF65-F5344CB8AC3E}">
        <p14:creationId xmlns:p14="http://schemas.microsoft.com/office/powerpoint/2010/main" val="1649627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5" name="Shape 2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New mission requirement: </a:t>
            </a:r>
          </a:p>
          <a:p>
            <a:pPr marL="457200" lvl="0" indent="-228600">
              <a:spcBef>
                <a:spcPts val="0"/>
              </a:spcBef>
            </a:pPr>
            <a:r>
              <a:rPr lang="en" dirty="0"/>
              <a:t>Secure the data-at-rest</a:t>
            </a:r>
          </a:p>
          <a:p>
            <a:pPr marL="457200" lvl="0" indent="-228600" rtl="0">
              <a:spcBef>
                <a:spcPts val="0"/>
              </a:spcBef>
            </a:pPr>
            <a:r>
              <a:rPr lang="en" dirty="0"/>
              <a:t>Scale up number of users from 10^1 to 10^3</a:t>
            </a:r>
          </a:p>
          <a:p>
            <a:pPr lvl="0" rtl="0">
              <a:spcBef>
                <a:spcPts val="0"/>
              </a:spcBef>
              <a:buNone/>
            </a:pPr>
            <a:endParaRPr dirty="0"/>
          </a:p>
          <a:p>
            <a:pPr lvl="0">
              <a:spcBef>
                <a:spcPts val="0"/>
              </a:spcBef>
              <a:buNone/>
            </a:pPr>
            <a:r>
              <a:rPr lang="en" dirty="0"/>
              <a:t>Identify a mapping between mission goals and technology and procedure.</a:t>
            </a:r>
          </a:p>
          <a:p>
            <a:pPr lvl="0">
              <a:spcBef>
                <a:spcPts val="0"/>
              </a:spcBef>
              <a:buNone/>
            </a:pPr>
            <a:endParaRPr dirty="0"/>
          </a:p>
          <a:p>
            <a:pPr lvl="0">
              <a:spcBef>
                <a:spcPts val="0"/>
              </a:spcBef>
              <a:buNone/>
            </a:pPr>
            <a:r>
              <a:rPr lang="en" dirty="0"/>
              <a:t>Increase the number of mobile devices.</a:t>
            </a:r>
          </a:p>
          <a:p>
            <a:pPr lvl="0">
              <a:spcBef>
                <a:spcPts val="0"/>
              </a:spcBef>
              <a:buNone/>
            </a:pPr>
            <a:endParaRPr dirty="0"/>
          </a:p>
          <a:p>
            <a:pPr lvl="0">
              <a:spcBef>
                <a:spcPts val="0"/>
              </a:spcBef>
              <a:buNone/>
            </a:pPr>
            <a:endParaRPr dirty="0"/>
          </a:p>
          <a:p>
            <a:pPr lvl="0">
              <a:spcBef>
                <a:spcPts val="0"/>
              </a:spcBef>
              <a:buNone/>
            </a:pPr>
            <a:endParaRPr dirty="0"/>
          </a:p>
          <a:p>
            <a:pPr lvl="0" rtl="0">
              <a:spcBef>
                <a:spcPts val="0"/>
              </a:spcBef>
              <a:buNone/>
            </a:pPr>
            <a:endParaRPr dirty="0"/>
          </a:p>
          <a:p>
            <a:pPr lvl="0">
              <a:spcBef>
                <a:spcPts val="0"/>
              </a:spcBef>
              <a:buNone/>
            </a:pPr>
            <a:endParaRPr dirty="0"/>
          </a:p>
          <a:p>
            <a:pPr lvl="0">
              <a:spcBef>
                <a:spcPts val="0"/>
              </a:spcBef>
              <a:buNone/>
            </a:pPr>
            <a:endParaRPr dirty="0"/>
          </a:p>
        </p:txBody>
      </p:sp>
    </p:spTree>
    <p:extLst>
      <p:ext uri="{BB962C8B-B14F-4D97-AF65-F5344CB8AC3E}">
        <p14:creationId xmlns:p14="http://schemas.microsoft.com/office/powerpoint/2010/main" val="103358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9" name="Shape 2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Modelling the ecosystem</a:t>
            </a:r>
          </a:p>
          <a:p>
            <a:pPr marL="457200" lvl="0" indent="-228600" rtl="0">
              <a:spcBef>
                <a:spcPts val="0"/>
              </a:spcBef>
              <a:buChar char="●"/>
            </a:pPr>
            <a:r>
              <a:rPr lang="en"/>
              <a:t>What is the ecosystem?</a:t>
            </a:r>
          </a:p>
          <a:p>
            <a:pPr lvl="0" rtl="0">
              <a:spcBef>
                <a:spcPts val="0"/>
              </a:spcBef>
              <a:buNone/>
            </a:pPr>
            <a:r>
              <a:rPr lang="en">
                <a:solidFill>
                  <a:schemeClr val="dk1"/>
                </a:solidFill>
              </a:rPr>
              <a:t>The ecosystem consists of the environment and the mission goals and objectives.</a:t>
            </a:r>
          </a:p>
          <a:p>
            <a:pPr lvl="0">
              <a:spcBef>
                <a:spcPts val="0"/>
              </a:spcBef>
              <a:buNone/>
            </a:pPr>
            <a:endParaRPr/>
          </a:p>
          <a:p>
            <a:pPr marL="457200" lvl="0" indent="-228600" rtl="0">
              <a:spcBef>
                <a:spcPts val="0"/>
              </a:spcBef>
              <a:buChar char="●"/>
            </a:pPr>
            <a:r>
              <a:rPr lang="en"/>
              <a:t>Why is the ecosystem important?</a:t>
            </a:r>
          </a:p>
          <a:p>
            <a:pPr lvl="0" rtl="0">
              <a:spcBef>
                <a:spcPts val="0"/>
              </a:spcBef>
              <a:buNone/>
            </a:pPr>
            <a:r>
              <a:rPr lang="en">
                <a:solidFill>
                  <a:schemeClr val="dk1"/>
                </a:solidFill>
              </a:rPr>
              <a:t>The ecosystem is symmetric to the constructed system.</a:t>
            </a:r>
          </a:p>
          <a:p>
            <a:pPr lvl="0" rtl="0">
              <a:spcBef>
                <a:spcPts val="0"/>
              </a:spcBef>
              <a:buNone/>
            </a:pPr>
            <a:r>
              <a:rPr lang="en">
                <a:solidFill>
                  <a:schemeClr val="dk1"/>
                </a:solidFill>
              </a:rPr>
              <a:t>The ecosystem issues a set of challenges to which the constructed system responds.</a:t>
            </a:r>
          </a:p>
          <a:p>
            <a:pPr lvl="0" rtl="0">
              <a:spcBef>
                <a:spcPts val="0"/>
              </a:spcBef>
              <a:buNone/>
            </a:pPr>
            <a:r>
              <a:rPr lang="en">
                <a:solidFill>
                  <a:schemeClr val="dk1"/>
                </a:solidFill>
              </a:rPr>
              <a:t>We generate a set of specifications from the ecosystem models.</a:t>
            </a:r>
          </a:p>
          <a:p>
            <a:pPr lvl="0" rtl="0">
              <a:spcBef>
                <a:spcPts val="0"/>
              </a:spcBef>
              <a:buNone/>
            </a:pPr>
            <a:endParaRPr/>
          </a:p>
          <a:p>
            <a:pPr marL="457200" lvl="0" indent="-228600" rtl="0">
              <a:spcBef>
                <a:spcPts val="0"/>
              </a:spcBef>
              <a:buChar char="●"/>
            </a:pPr>
            <a:r>
              <a:rPr lang="en"/>
              <a:t>What have we done to model the ecosystem?</a:t>
            </a:r>
          </a:p>
          <a:p>
            <a:pPr marL="457200" lvl="0" indent="-228600" rtl="0">
              <a:spcBef>
                <a:spcPts val="0"/>
              </a:spcBef>
              <a:buChar char="●"/>
            </a:pPr>
            <a:r>
              <a:rPr lang="en"/>
              <a:t>What next?</a:t>
            </a:r>
          </a:p>
          <a:p>
            <a:pPr lvl="0" rtl="0">
              <a:spcBef>
                <a:spcPts val="0"/>
              </a:spcBef>
              <a:buNone/>
            </a:pPr>
            <a:r>
              <a:rPr lang="en"/>
              <a:t>These two points are covered in the next slide.</a:t>
            </a:r>
          </a:p>
          <a:p>
            <a:pPr lvl="0" rtl="0">
              <a:spcBef>
                <a:spcPts val="0"/>
              </a:spcBef>
              <a:buNone/>
            </a:pPr>
            <a:endParaRPr/>
          </a:p>
          <a:p>
            <a:pPr lvl="0">
              <a:spcBef>
                <a:spcPts val="0"/>
              </a:spcBef>
              <a:buNone/>
            </a:pPr>
            <a:endParaRPr/>
          </a:p>
        </p:txBody>
      </p:sp>
    </p:spTree>
    <p:extLst>
      <p:ext uri="{BB962C8B-B14F-4D97-AF65-F5344CB8AC3E}">
        <p14:creationId xmlns:p14="http://schemas.microsoft.com/office/powerpoint/2010/main" val="7453031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Modelling the ecosystem</a:t>
            </a:r>
          </a:p>
          <a:p>
            <a:pPr marL="457200" lvl="0" indent="-228600" rtl="0">
              <a:spcBef>
                <a:spcPts val="0"/>
              </a:spcBef>
              <a:buChar char="●"/>
            </a:pPr>
            <a:r>
              <a:rPr lang="en"/>
              <a:t>What is the ecosystem?</a:t>
            </a:r>
          </a:p>
          <a:p>
            <a:pPr lvl="0" rtl="0">
              <a:spcBef>
                <a:spcPts val="0"/>
              </a:spcBef>
              <a:buNone/>
            </a:pPr>
            <a:r>
              <a:rPr lang="en">
                <a:solidFill>
                  <a:schemeClr val="dk1"/>
                </a:solidFill>
              </a:rPr>
              <a:t>The ecosystem consists of the environment and the mission goals and objectives.</a:t>
            </a:r>
          </a:p>
          <a:p>
            <a:pPr lvl="0" rtl="0">
              <a:spcBef>
                <a:spcPts val="0"/>
              </a:spcBef>
              <a:buNone/>
            </a:pPr>
            <a:endParaRPr/>
          </a:p>
          <a:p>
            <a:pPr marL="457200" lvl="0" indent="-228600" rtl="0">
              <a:spcBef>
                <a:spcPts val="0"/>
              </a:spcBef>
              <a:buChar char="●"/>
            </a:pPr>
            <a:r>
              <a:rPr lang="en"/>
              <a:t>Why is the ecosystem important?</a:t>
            </a:r>
          </a:p>
          <a:p>
            <a:pPr lvl="0" rtl="0">
              <a:spcBef>
                <a:spcPts val="0"/>
              </a:spcBef>
              <a:buNone/>
            </a:pPr>
            <a:r>
              <a:rPr lang="en">
                <a:solidFill>
                  <a:schemeClr val="dk1"/>
                </a:solidFill>
              </a:rPr>
              <a:t>The ecosystem is symmetric to the constructed system.</a:t>
            </a:r>
          </a:p>
          <a:p>
            <a:pPr lvl="0" rtl="0">
              <a:spcBef>
                <a:spcPts val="0"/>
              </a:spcBef>
              <a:buNone/>
            </a:pPr>
            <a:r>
              <a:rPr lang="en">
                <a:solidFill>
                  <a:schemeClr val="dk1"/>
                </a:solidFill>
              </a:rPr>
              <a:t>The ecosystem issues a set of challenges to which the constructed system responds.</a:t>
            </a:r>
          </a:p>
          <a:p>
            <a:pPr lvl="0" rtl="0">
              <a:spcBef>
                <a:spcPts val="0"/>
              </a:spcBef>
              <a:buNone/>
            </a:pPr>
            <a:r>
              <a:rPr lang="en">
                <a:solidFill>
                  <a:schemeClr val="dk1"/>
                </a:solidFill>
              </a:rPr>
              <a:t>We generate a set of specifications from the ecosystem models.</a:t>
            </a:r>
          </a:p>
          <a:p>
            <a:pPr lvl="0" rtl="0">
              <a:spcBef>
                <a:spcPts val="0"/>
              </a:spcBef>
              <a:buNone/>
            </a:pPr>
            <a:endParaRPr/>
          </a:p>
          <a:p>
            <a:pPr marL="457200" lvl="0" indent="-228600" rtl="0">
              <a:spcBef>
                <a:spcPts val="0"/>
              </a:spcBef>
              <a:buChar char="●"/>
            </a:pPr>
            <a:r>
              <a:rPr lang="en"/>
              <a:t>What have we done to model the ecosystem?</a:t>
            </a:r>
          </a:p>
          <a:p>
            <a:pPr marL="457200" lvl="0" indent="-228600" rtl="0">
              <a:spcBef>
                <a:spcPts val="0"/>
              </a:spcBef>
              <a:buChar char="●"/>
            </a:pPr>
            <a:r>
              <a:rPr lang="en"/>
              <a:t>What next?</a:t>
            </a:r>
          </a:p>
          <a:p>
            <a:pPr lvl="0" rtl="0">
              <a:spcBef>
                <a:spcPts val="0"/>
              </a:spcBef>
              <a:buNone/>
            </a:pPr>
            <a:r>
              <a:rPr lang="en"/>
              <a:t>These two points are covered in the next slide.</a:t>
            </a:r>
          </a:p>
          <a:p>
            <a:pPr lvl="0" rtl="0">
              <a:spcBef>
                <a:spcPts val="0"/>
              </a:spcBef>
              <a:buNone/>
            </a:pPr>
            <a:endParaRPr/>
          </a:p>
          <a:p>
            <a:pPr lvl="0" rtl="0">
              <a:spcBef>
                <a:spcPts val="0"/>
              </a:spcBef>
              <a:buNone/>
            </a:pPr>
            <a:endParaRPr/>
          </a:p>
        </p:txBody>
      </p:sp>
    </p:spTree>
    <p:extLst>
      <p:ext uri="{BB962C8B-B14F-4D97-AF65-F5344CB8AC3E}">
        <p14:creationId xmlns:p14="http://schemas.microsoft.com/office/powerpoint/2010/main" val="2138281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 name="Shape 32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Modelling the ecosystem</a:t>
            </a:r>
          </a:p>
          <a:p>
            <a:pPr marL="457200" lvl="0" indent="-228600" rtl="0">
              <a:spcBef>
                <a:spcPts val="0"/>
              </a:spcBef>
              <a:buChar char="●"/>
            </a:pPr>
            <a:r>
              <a:rPr lang="en"/>
              <a:t>What is the ecosystem?</a:t>
            </a:r>
          </a:p>
          <a:p>
            <a:pPr lvl="0" rtl="0">
              <a:spcBef>
                <a:spcPts val="0"/>
              </a:spcBef>
              <a:buNone/>
            </a:pPr>
            <a:r>
              <a:rPr lang="en">
                <a:solidFill>
                  <a:schemeClr val="dk1"/>
                </a:solidFill>
              </a:rPr>
              <a:t>The ecosystem consists of the environment and the mission goals and objectives.</a:t>
            </a:r>
          </a:p>
          <a:p>
            <a:pPr lvl="0" rtl="0">
              <a:spcBef>
                <a:spcPts val="0"/>
              </a:spcBef>
              <a:buNone/>
            </a:pPr>
            <a:endParaRPr/>
          </a:p>
          <a:p>
            <a:pPr marL="457200" lvl="0" indent="-228600" rtl="0">
              <a:spcBef>
                <a:spcPts val="0"/>
              </a:spcBef>
              <a:buChar char="●"/>
            </a:pPr>
            <a:r>
              <a:rPr lang="en"/>
              <a:t>Why is the ecosystem important?</a:t>
            </a:r>
          </a:p>
          <a:p>
            <a:pPr lvl="0" rtl="0">
              <a:spcBef>
                <a:spcPts val="0"/>
              </a:spcBef>
              <a:buNone/>
            </a:pPr>
            <a:r>
              <a:rPr lang="en">
                <a:solidFill>
                  <a:schemeClr val="dk1"/>
                </a:solidFill>
              </a:rPr>
              <a:t>The ecosystem is symmetric to the constructed system.</a:t>
            </a:r>
          </a:p>
          <a:p>
            <a:pPr lvl="0" rtl="0">
              <a:spcBef>
                <a:spcPts val="0"/>
              </a:spcBef>
              <a:buNone/>
            </a:pPr>
            <a:r>
              <a:rPr lang="en">
                <a:solidFill>
                  <a:schemeClr val="dk1"/>
                </a:solidFill>
              </a:rPr>
              <a:t>The ecosystem issues a set of challenges to which the constructed system responds.</a:t>
            </a:r>
          </a:p>
          <a:p>
            <a:pPr lvl="0" rtl="0">
              <a:spcBef>
                <a:spcPts val="0"/>
              </a:spcBef>
              <a:buNone/>
            </a:pPr>
            <a:r>
              <a:rPr lang="en">
                <a:solidFill>
                  <a:schemeClr val="dk1"/>
                </a:solidFill>
              </a:rPr>
              <a:t>We generate a set of specifications from the ecosystem models.</a:t>
            </a:r>
          </a:p>
          <a:p>
            <a:pPr lvl="0" rtl="0">
              <a:spcBef>
                <a:spcPts val="0"/>
              </a:spcBef>
              <a:buNone/>
            </a:pPr>
            <a:endParaRPr/>
          </a:p>
          <a:p>
            <a:pPr marL="457200" lvl="0" indent="-228600" rtl="0">
              <a:spcBef>
                <a:spcPts val="0"/>
              </a:spcBef>
              <a:buChar char="●"/>
            </a:pPr>
            <a:r>
              <a:rPr lang="en"/>
              <a:t>What have we done to model the ecosystem?</a:t>
            </a:r>
          </a:p>
          <a:p>
            <a:pPr marL="457200" lvl="0" indent="-228600" rtl="0">
              <a:spcBef>
                <a:spcPts val="0"/>
              </a:spcBef>
              <a:buChar char="●"/>
            </a:pPr>
            <a:r>
              <a:rPr lang="en"/>
              <a:t>What next?</a:t>
            </a:r>
          </a:p>
          <a:p>
            <a:pPr lvl="0" rtl="0">
              <a:spcBef>
                <a:spcPts val="0"/>
              </a:spcBef>
              <a:buNone/>
            </a:pPr>
            <a:r>
              <a:rPr lang="en"/>
              <a:t>These two points are covered in the next slide.</a:t>
            </a:r>
          </a:p>
          <a:p>
            <a:pPr lvl="0" rtl="0">
              <a:spcBef>
                <a:spcPts val="0"/>
              </a:spcBef>
              <a:buNone/>
            </a:pPr>
            <a:endParaRPr/>
          </a:p>
          <a:p>
            <a:pPr lvl="0" rtl="0">
              <a:spcBef>
                <a:spcPts val="0"/>
              </a:spcBef>
              <a:buNone/>
            </a:pPr>
            <a:endParaRPr/>
          </a:p>
        </p:txBody>
      </p:sp>
    </p:spTree>
    <p:extLst>
      <p:ext uri="{BB962C8B-B14F-4D97-AF65-F5344CB8AC3E}">
        <p14:creationId xmlns:p14="http://schemas.microsoft.com/office/powerpoint/2010/main" val="3601622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7" name="Shape 3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Modelling the ecosystem</a:t>
            </a:r>
          </a:p>
          <a:p>
            <a:pPr marL="457200" lvl="0" indent="-228600" rtl="0">
              <a:spcBef>
                <a:spcPts val="0"/>
              </a:spcBef>
              <a:buChar char="●"/>
            </a:pPr>
            <a:r>
              <a:rPr lang="en"/>
              <a:t>What is the ecosystem?</a:t>
            </a:r>
          </a:p>
          <a:p>
            <a:pPr lvl="0" rtl="0">
              <a:spcBef>
                <a:spcPts val="0"/>
              </a:spcBef>
              <a:buNone/>
            </a:pPr>
            <a:r>
              <a:rPr lang="en">
                <a:solidFill>
                  <a:schemeClr val="dk1"/>
                </a:solidFill>
              </a:rPr>
              <a:t>The ecosystem consists of the environment and the mission goals and objectives.</a:t>
            </a:r>
          </a:p>
          <a:p>
            <a:pPr lvl="0" rtl="0">
              <a:spcBef>
                <a:spcPts val="0"/>
              </a:spcBef>
              <a:buNone/>
            </a:pPr>
            <a:endParaRPr/>
          </a:p>
          <a:p>
            <a:pPr marL="457200" lvl="0" indent="-228600" rtl="0">
              <a:spcBef>
                <a:spcPts val="0"/>
              </a:spcBef>
              <a:buChar char="●"/>
            </a:pPr>
            <a:r>
              <a:rPr lang="en"/>
              <a:t>Why is the ecosystem important?</a:t>
            </a:r>
          </a:p>
          <a:p>
            <a:pPr lvl="0" rtl="0">
              <a:spcBef>
                <a:spcPts val="0"/>
              </a:spcBef>
              <a:buNone/>
            </a:pPr>
            <a:r>
              <a:rPr lang="en">
                <a:solidFill>
                  <a:schemeClr val="dk1"/>
                </a:solidFill>
              </a:rPr>
              <a:t>The ecosystem is symmetric to the constructed system.</a:t>
            </a:r>
          </a:p>
          <a:p>
            <a:pPr lvl="0" rtl="0">
              <a:spcBef>
                <a:spcPts val="0"/>
              </a:spcBef>
              <a:buNone/>
            </a:pPr>
            <a:r>
              <a:rPr lang="en">
                <a:solidFill>
                  <a:schemeClr val="dk1"/>
                </a:solidFill>
              </a:rPr>
              <a:t>The ecosystem issues a set of challenges to which the constructed system responds.</a:t>
            </a:r>
          </a:p>
          <a:p>
            <a:pPr lvl="0" rtl="0">
              <a:spcBef>
                <a:spcPts val="0"/>
              </a:spcBef>
              <a:buNone/>
            </a:pPr>
            <a:r>
              <a:rPr lang="en">
                <a:solidFill>
                  <a:schemeClr val="dk1"/>
                </a:solidFill>
              </a:rPr>
              <a:t>We generate a set of specifications from the ecosystem models.</a:t>
            </a:r>
          </a:p>
          <a:p>
            <a:pPr lvl="0" rtl="0">
              <a:spcBef>
                <a:spcPts val="0"/>
              </a:spcBef>
              <a:buNone/>
            </a:pPr>
            <a:endParaRPr/>
          </a:p>
          <a:p>
            <a:pPr marL="457200" lvl="0" indent="-228600" rtl="0">
              <a:spcBef>
                <a:spcPts val="0"/>
              </a:spcBef>
              <a:buChar char="●"/>
            </a:pPr>
            <a:r>
              <a:rPr lang="en"/>
              <a:t>What have we done to model the ecosystem?</a:t>
            </a:r>
          </a:p>
          <a:p>
            <a:pPr marL="457200" lvl="0" indent="-228600" rtl="0">
              <a:spcBef>
                <a:spcPts val="0"/>
              </a:spcBef>
              <a:buChar char="●"/>
            </a:pPr>
            <a:r>
              <a:rPr lang="en"/>
              <a:t>What next?</a:t>
            </a:r>
          </a:p>
          <a:p>
            <a:pPr lvl="0" rtl="0">
              <a:spcBef>
                <a:spcPts val="0"/>
              </a:spcBef>
              <a:buNone/>
            </a:pPr>
            <a:r>
              <a:rPr lang="en"/>
              <a:t>These two points are covered in the next slide.</a:t>
            </a:r>
          </a:p>
          <a:p>
            <a:pPr lvl="0" rtl="0">
              <a:spcBef>
                <a:spcPts val="0"/>
              </a:spcBef>
              <a:buNone/>
            </a:pPr>
            <a:endParaRPr/>
          </a:p>
          <a:p>
            <a:pPr lvl="0" rtl="0">
              <a:spcBef>
                <a:spcPts val="0"/>
              </a:spcBef>
              <a:buNone/>
            </a:pPr>
            <a:endParaRPr/>
          </a:p>
        </p:txBody>
      </p:sp>
    </p:spTree>
    <p:extLst>
      <p:ext uri="{BB962C8B-B14F-4D97-AF65-F5344CB8AC3E}">
        <p14:creationId xmlns:p14="http://schemas.microsoft.com/office/powerpoint/2010/main" val="23916021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8" name="Shape 3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Modelling the ecosystem</a:t>
            </a:r>
          </a:p>
          <a:p>
            <a:pPr marL="457200" lvl="0" indent="-228600" rtl="0">
              <a:spcBef>
                <a:spcPts val="0"/>
              </a:spcBef>
              <a:buChar char="●"/>
            </a:pPr>
            <a:r>
              <a:rPr lang="en"/>
              <a:t>What is the ecosystem?</a:t>
            </a:r>
          </a:p>
          <a:p>
            <a:pPr lvl="0" rtl="0">
              <a:spcBef>
                <a:spcPts val="0"/>
              </a:spcBef>
              <a:buNone/>
            </a:pPr>
            <a:r>
              <a:rPr lang="en">
                <a:solidFill>
                  <a:schemeClr val="dk1"/>
                </a:solidFill>
              </a:rPr>
              <a:t>The ecosystem consists of the environment and the mission goals and objectives.</a:t>
            </a:r>
          </a:p>
          <a:p>
            <a:pPr lvl="0" rtl="0">
              <a:spcBef>
                <a:spcPts val="0"/>
              </a:spcBef>
              <a:buNone/>
            </a:pPr>
            <a:endParaRPr/>
          </a:p>
          <a:p>
            <a:pPr marL="457200" lvl="0" indent="-228600" rtl="0">
              <a:spcBef>
                <a:spcPts val="0"/>
              </a:spcBef>
              <a:buChar char="●"/>
            </a:pPr>
            <a:r>
              <a:rPr lang="en"/>
              <a:t>Why is the ecosystem important?</a:t>
            </a:r>
          </a:p>
          <a:p>
            <a:pPr lvl="0" rtl="0">
              <a:spcBef>
                <a:spcPts val="0"/>
              </a:spcBef>
              <a:buNone/>
            </a:pPr>
            <a:r>
              <a:rPr lang="en">
                <a:solidFill>
                  <a:schemeClr val="dk1"/>
                </a:solidFill>
              </a:rPr>
              <a:t>The ecosystem is symmetric to the constructed system.</a:t>
            </a:r>
          </a:p>
          <a:p>
            <a:pPr lvl="0" rtl="0">
              <a:spcBef>
                <a:spcPts val="0"/>
              </a:spcBef>
              <a:buNone/>
            </a:pPr>
            <a:r>
              <a:rPr lang="en">
                <a:solidFill>
                  <a:schemeClr val="dk1"/>
                </a:solidFill>
              </a:rPr>
              <a:t>The ecosystem issues a set of challenges to which the constructed system responds.</a:t>
            </a:r>
          </a:p>
          <a:p>
            <a:pPr lvl="0" rtl="0">
              <a:spcBef>
                <a:spcPts val="0"/>
              </a:spcBef>
              <a:buNone/>
            </a:pPr>
            <a:r>
              <a:rPr lang="en">
                <a:solidFill>
                  <a:schemeClr val="dk1"/>
                </a:solidFill>
              </a:rPr>
              <a:t>We generate a set of specifications from the ecosystem models.</a:t>
            </a:r>
          </a:p>
          <a:p>
            <a:pPr lvl="0" rtl="0">
              <a:spcBef>
                <a:spcPts val="0"/>
              </a:spcBef>
              <a:buNone/>
            </a:pPr>
            <a:endParaRPr/>
          </a:p>
          <a:p>
            <a:pPr marL="457200" lvl="0" indent="-228600" rtl="0">
              <a:spcBef>
                <a:spcPts val="0"/>
              </a:spcBef>
              <a:buChar char="●"/>
            </a:pPr>
            <a:r>
              <a:rPr lang="en"/>
              <a:t>What have we done to model the ecosystem?</a:t>
            </a:r>
          </a:p>
          <a:p>
            <a:pPr marL="457200" lvl="0" indent="-228600" rtl="0">
              <a:spcBef>
                <a:spcPts val="0"/>
              </a:spcBef>
              <a:buChar char="●"/>
            </a:pPr>
            <a:r>
              <a:rPr lang="en"/>
              <a:t>What next?</a:t>
            </a:r>
          </a:p>
          <a:p>
            <a:pPr lvl="0" rtl="0">
              <a:spcBef>
                <a:spcPts val="0"/>
              </a:spcBef>
              <a:buNone/>
            </a:pPr>
            <a:r>
              <a:rPr lang="en"/>
              <a:t>These two points are covered in the next slide.</a:t>
            </a:r>
          </a:p>
          <a:p>
            <a:pPr lvl="0" rtl="0">
              <a:spcBef>
                <a:spcPts val="0"/>
              </a:spcBef>
              <a:buNone/>
            </a:pPr>
            <a:endParaRPr/>
          </a:p>
          <a:p>
            <a:pPr lvl="0" rtl="0">
              <a:spcBef>
                <a:spcPts val="0"/>
              </a:spcBef>
              <a:buNone/>
            </a:pPr>
            <a:endParaRPr/>
          </a:p>
        </p:txBody>
      </p:sp>
    </p:spTree>
    <p:extLst>
      <p:ext uri="{BB962C8B-B14F-4D97-AF65-F5344CB8AC3E}">
        <p14:creationId xmlns:p14="http://schemas.microsoft.com/office/powerpoint/2010/main" val="33785059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7" name="Shape 3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Modelling the ecosystem</a:t>
            </a:r>
          </a:p>
          <a:p>
            <a:pPr marL="457200" lvl="0" indent="-228600" rtl="0">
              <a:spcBef>
                <a:spcPts val="0"/>
              </a:spcBef>
              <a:buChar char="●"/>
            </a:pPr>
            <a:r>
              <a:rPr lang="en"/>
              <a:t>What is the ecosystem?</a:t>
            </a:r>
          </a:p>
          <a:p>
            <a:pPr lvl="0" rtl="0">
              <a:spcBef>
                <a:spcPts val="0"/>
              </a:spcBef>
              <a:buNone/>
            </a:pPr>
            <a:r>
              <a:rPr lang="en">
                <a:solidFill>
                  <a:schemeClr val="dk1"/>
                </a:solidFill>
              </a:rPr>
              <a:t>The ecosystem consists of the environment and the mission goals and objectives.</a:t>
            </a:r>
          </a:p>
          <a:p>
            <a:pPr lvl="0" rtl="0">
              <a:spcBef>
                <a:spcPts val="0"/>
              </a:spcBef>
              <a:buNone/>
            </a:pPr>
            <a:endParaRPr/>
          </a:p>
          <a:p>
            <a:pPr marL="457200" lvl="0" indent="-228600" rtl="0">
              <a:spcBef>
                <a:spcPts val="0"/>
              </a:spcBef>
              <a:buChar char="●"/>
            </a:pPr>
            <a:r>
              <a:rPr lang="en"/>
              <a:t>Why is the ecosystem important?</a:t>
            </a:r>
          </a:p>
          <a:p>
            <a:pPr lvl="0" rtl="0">
              <a:spcBef>
                <a:spcPts val="0"/>
              </a:spcBef>
              <a:buNone/>
            </a:pPr>
            <a:r>
              <a:rPr lang="en">
                <a:solidFill>
                  <a:schemeClr val="dk1"/>
                </a:solidFill>
              </a:rPr>
              <a:t>The ecosystem is symmetric to the constructed system.</a:t>
            </a:r>
          </a:p>
          <a:p>
            <a:pPr lvl="0" rtl="0">
              <a:spcBef>
                <a:spcPts val="0"/>
              </a:spcBef>
              <a:buNone/>
            </a:pPr>
            <a:r>
              <a:rPr lang="en">
                <a:solidFill>
                  <a:schemeClr val="dk1"/>
                </a:solidFill>
              </a:rPr>
              <a:t>The ecosystem issues a set of challenges to which the constructed system responds.</a:t>
            </a:r>
          </a:p>
          <a:p>
            <a:pPr lvl="0" rtl="0">
              <a:spcBef>
                <a:spcPts val="0"/>
              </a:spcBef>
              <a:buNone/>
            </a:pPr>
            <a:r>
              <a:rPr lang="en">
                <a:solidFill>
                  <a:schemeClr val="dk1"/>
                </a:solidFill>
              </a:rPr>
              <a:t>We generate a set of specifications from the ecosystem models.</a:t>
            </a:r>
          </a:p>
          <a:p>
            <a:pPr lvl="0" rtl="0">
              <a:spcBef>
                <a:spcPts val="0"/>
              </a:spcBef>
              <a:buNone/>
            </a:pPr>
            <a:endParaRPr/>
          </a:p>
          <a:p>
            <a:pPr marL="457200" lvl="0" indent="-228600" rtl="0">
              <a:spcBef>
                <a:spcPts val="0"/>
              </a:spcBef>
              <a:buChar char="●"/>
            </a:pPr>
            <a:r>
              <a:rPr lang="en"/>
              <a:t>What have we done to model the ecosystem?</a:t>
            </a:r>
          </a:p>
          <a:p>
            <a:pPr marL="457200" lvl="0" indent="-228600" rtl="0">
              <a:spcBef>
                <a:spcPts val="0"/>
              </a:spcBef>
              <a:buChar char="●"/>
            </a:pPr>
            <a:r>
              <a:rPr lang="en"/>
              <a:t>What next?</a:t>
            </a:r>
          </a:p>
          <a:p>
            <a:pPr lvl="0" rtl="0">
              <a:spcBef>
                <a:spcPts val="0"/>
              </a:spcBef>
              <a:buNone/>
            </a:pPr>
            <a:r>
              <a:rPr lang="en"/>
              <a:t>These two points are covered in the next slide.</a:t>
            </a:r>
          </a:p>
          <a:p>
            <a:pPr lvl="0" rtl="0">
              <a:spcBef>
                <a:spcPts val="0"/>
              </a:spcBef>
              <a:buNone/>
            </a:pPr>
            <a:endParaRPr/>
          </a:p>
          <a:p>
            <a:pPr lvl="0" rtl="0">
              <a:spcBef>
                <a:spcPts val="0"/>
              </a:spcBef>
              <a:buNone/>
            </a:pPr>
            <a:endParaRPr/>
          </a:p>
        </p:txBody>
      </p:sp>
    </p:spTree>
    <p:extLst>
      <p:ext uri="{BB962C8B-B14F-4D97-AF65-F5344CB8AC3E}">
        <p14:creationId xmlns:p14="http://schemas.microsoft.com/office/powerpoint/2010/main" val="40164040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Shape 4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6" name="Shape 4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buClr>
                <a:schemeClr val="dk1"/>
              </a:buClr>
              <a:buChar char="●"/>
            </a:pPr>
            <a:r>
              <a:rPr lang="en">
                <a:solidFill>
                  <a:schemeClr val="dk1"/>
                </a:solidFill>
              </a:rPr>
              <a:t>What have we done to model the ecosystem?</a:t>
            </a:r>
          </a:p>
          <a:p>
            <a:pPr lvl="0" rtl="0">
              <a:spcBef>
                <a:spcPts val="0"/>
              </a:spcBef>
              <a:buNone/>
            </a:pPr>
            <a:r>
              <a:rPr lang="en">
                <a:solidFill>
                  <a:schemeClr val="dk1"/>
                </a:solidFill>
              </a:rPr>
              <a:t>Discuss aspects of the “deployment-model” (ecosystem-model).</a:t>
            </a:r>
          </a:p>
          <a:p>
            <a:pPr lvl="0" rtl="0">
              <a:spcBef>
                <a:spcPts val="0"/>
              </a:spcBef>
              <a:buNone/>
            </a:pPr>
            <a:r>
              <a:rPr lang="en">
                <a:solidFill>
                  <a:schemeClr val="dk1"/>
                </a:solidFill>
              </a:rPr>
              <a:t>Discuss GME tool for modeling and generation of validation and construction artifacts.</a:t>
            </a:r>
          </a:p>
          <a:p>
            <a:pPr lvl="0" rtl="0">
              <a:spcBef>
                <a:spcPts val="0"/>
              </a:spcBef>
              <a:buNone/>
            </a:pPr>
            <a:endParaRPr>
              <a:solidFill>
                <a:schemeClr val="dk1"/>
              </a:solidFill>
            </a:endParaRPr>
          </a:p>
          <a:p>
            <a:pPr marL="457200" lvl="0" indent="-228600" rtl="0">
              <a:spcBef>
                <a:spcPts val="0"/>
              </a:spcBef>
              <a:buClr>
                <a:schemeClr val="dk1"/>
              </a:buClr>
              <a:buChar char="●"/>
            </a:pPr>
            <a:endParaRPr>
              <a:solidFill>
                <a:schemeClr val="dk1"/>
              </a:solidFill>
            </a:endParaRPr>
          </a:p>
          <a:p>
            <a:pPr lvl="0" rtl="0">
              <a:spcBef>
                <a:spcPts val="0"/>
              </a:spcBef>
              <a:buNone/>
            </a:pPr>
            <a:endParaRPr/>
          </a:p>
        </p:txBody>
      </p:sp>
    </p:spTree>
    <p:extLst>
      <p:ext uri="{BB962C8B-B14F-4D97-AF65-F5344CB8AC3E}">
        <p14:creationId xmlns:p14="http://schemas.microsoft.com/office/powerpoint/2010/main" val="984961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2</a:t>
            </a:fld>
            <a:endParaRPr lang="en-US"/>
          </a:p>
        </p:txBody>
      </p:sp>
    </p:spTree>
    <p:extLst>
      <p:ext uri="{BB962C8B-B14F-4D97-AF65-F5344CB8AC3E}">
        <p14:creationId xmlns:p14="http://schemas.microsoft.com/office/powerpoint/2010/main" val="16496274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5" name="Shape 4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a:spcBef>
                <a:spcPts val="0"/>
              </a:spcBef>
              <a:buClr>
                <a:schemeClr val="dk1"/>
              </a:buClr>
              <a:buChar char="●"/>
            </a:pPr>
            <a:r>
              <a:rPr lang="en">
                <a:solidFill>
                  <a:schemeClr val="dk1"/>
                </a:solidFill>
              </a:rPr>
              <a:t>What next?</a:t>
            </a:r>
          </a:p>
          <a:p>
            <a:pPr lvl="0">
              <a:spcBef>
                <a:spcPts val="0"/>
              </a:spcBef>
              <a:buNone/>
            </a:pPr>
            <a:endParaRPr/>
          </a:p>
          <a:p>
            <a:pPr lvl="0" rtl="0">
              <a:spcBef>
                <a:spcPts val="0"/>
              </a:spcBef>
              <a:buNone/>
            </a:pPr>
            <a:r>
              <a:rPr lang="en"/>
              <a:t>We generate a set of specifications from the ecosystem models.</a:t>
            </a:r>
          </a:p>
          <a:p>
            <a:pPr lvl="0" rtl="0">
              <a:spcBef>
                <a:spcPts val="0"/>
              </a:spcBef>
              <a:buNone/>
            </a:pPr>
            <a:r>
              <a:rPr lang="en"/>
              <a:t>These specifications can be used to verify the constructed system:</a:t>
            </a:r>
          </a:p>
          <a:p>
            <a:pPr marL="457200" lvl="0" indent="-228600" rtl="0">
              <a:spcBef>
                <a:spcPts val="0"/>
              </a:spcBef>
              <a:buChar char="●"/>
            </a:pPr>
            <a:r>
              <a:rPr lang="en"/>
              <a:t>By formal methods</a:t>
            </a:r>
          </a:p>
          <a:p>
            <a:pPr marL="457200" lvl="0" indent="-228600" rtl="0">
              <a:spcBef>
                <a:spcPts val="0"/>
              </a:spcBef>
              <a:buChar char="●"/>
            </a:pPr>
            <a:r>
              <a:rPr lang="en"/>
              <a:t>By type-systems</a:t>
            </a:r>
          </a:p>
          <a:p>
            <a:pPr marL="457200" lvl="0" indent="-228600" rtl="0">
              <a:spcBef>
                <a:spcPts val="0"/>
              </a:spcBef>
              <a:buChar char="●"/>
            </a:pPr>
            <a:r>
              <a:rPr lang="en"/>
              <a:t>By correct construction (in-progress)</a:t>
            </a:r>
          </a:p>
          <a:p>
            <a:pPr marL="457200" lvl="0" indent="-228600" rtl="0">
              <a:spcBef>
                <a:spcPts val="0"/>
              </a:spcBef>
              <a:buChar char="●"/>
            </a:pPr>
            <a:r>
              <a:rPr lang="en"/>
              <a:t>By property-based testing in simulated environments</a:t>
            </a:r>
          </a:p>
          <a:p>
            <a:pPr marL="457200" lvl="0" indent="-228600" rtl="0">
              <a:spcBef>
                <a:spcPts val="0"/>
              </a:spcBef>
              <a:buChar char="●"/>
            </a:pPr>
            <a:r>
              <a:rPr lang="en"/>
              <a:t>By observation and measurement of fielded system</a:t>
            </a:r>
          </a:p>
          <a:p>
            <a:pPr lvl="0">
              <a:spcBef>
                <a:spcPts val="0"/>
              </a:spcBef>
              <a:buNone/>
            </a:pPr>
            <a:endParaRPr/>
          </a:p>
          <a:p>
            <a:pPr lvl="0">
              <a:spcBef>
                <a:spcPts val="0"/>
              </a:spcBef>
              <a:buNone/>
            </a:pPr>
            <a:r>
              <a:rPr lang="en"/>
              <a:t>Property-based:</a:t>
            </a:r>
          </a:p>
          <a:p>
            <a:pPr lvl="0">
              <a:spcBef>
                <a:spcPts val="0"/>
              </a:spcBef>
              <a:buNone/>
            </a:pPr>
            <a:r>
              <a:rPr lang="en" u="sng">
                <a:solidFill>
                  <a:schemeClr val="hlink"/>
                </a:solidFill>
                <a:hlinkClick r:id="rId3"/>
              </a:rPr>
              <a:t>https://fsharpforfunandprofit.com/posts/property-based-testing-2/</a:t>
            </a:r>
          </a:p>
          <a:p>
            <a:pPr lvl="0">
              <a:spcBef>
                <a:spcPts val="0"/>
              </a:spcBef>
              <a:buNone/>
            </a:pPr>
            <a:r>
              <a:rPr lang="en" u="sng">
                <a:solidFill>
                  <a:schemeClr val="hlink"/>
                </a:solidFill>
                <a:hlinkClick r:id="rId4"/>
              </a:rPr>
              <a:t>https://www.youtube.com/watch?v=zi0rHwfiX1Q</a:t>
            </a:r>
          </a:p>
          <a:p>
            <a:pPr lvl="0" rtl="0">
              <a:spcBef>
                <a:spcPts val="0"/>
              </a:spcBef>
              <a:buNone/>
            </a:pPr>
            <a:endParaRPr/>
          </a:p>
        </p:txBody>
      </p:sp>
    </p:spTree>
    <p:extLst>
      <p:ext uri="{BB962C8B-B14F-4D97-AF65-F5344CB8AC3E}">
        <p14:creationId xmlns:p14="http://schemas.microsoft.com/office/powerpoint/2010/main" val="31418666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8" name="Shape 4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Some other candidates for future effort.</a:t>
            </a:r>
          </a:p>
          <a:p>
            <a:pPr lvl="0" rtl="0">
              <a:spcBef>
                <a:spcPts val="0"/>
              </a:spcBef>
              <a:buNone/>
            </a:pPr>
            <a:r>
              <a:rPr lang="en"/>
              <a:t>The braided blivet is an icon that expresses the fundamental problem.</a:t>
            </a:r>
          </a:p>
        </p:txBody>
      </p:sp>
    </p:spTree>
    <p:extLst>
      <p:ext uri="{BB962C8B-B14F-4D97-AF65-F5344CB8AC3E}">
        <p14:creationId xmlns:p14="http://schemas.microsoft.com/office/powerpoint/2010/main" val="501628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4</a:t>
            </a:fld>
            <a:endParaRPr lang="en-US"/>
          </a:p>
        </p:txBody>
      </p:sp>
    </p:spTree>
    <p:extLst>
      <p:ext uri="{BB962C8B-B14F-4D97-AF65-F5344CB8AC3E}">
        <p14:creationId xmlns:p14="http://schemas.microsoft.com/office/powerpoint/2010/main" val="3760325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Changing </a:t>
            </a:r>
            <a:r>
              <a:rPr lang="en-US" dirty="0" err="1" smtClean="0"/>
              <a:t>env</a:t>
            </a:r>
            <a:r>
              <a:rPr lang="en-US" dirty="0" smtClean="0"/>
              <a:t>:</a:t>
            </a:r>
          </a:p>
          <a:p>
            <a:pPr marL="168638" indent="-168638">
              <a:buFont typeface="Arial" panose="020B0604020202020204" pitchFamily="34" charset="0"/>
              <a:buChar char="•"/>
            </a:pPr>
            <a:r>
              <a:rPr lang="en-US" dirty="0" smtClean="0"/>
              <a:t>Fully networked high bandwidth</a:t>
            </a:r>
          </a:p>
          <a:p>
            <a:pPr marL="168638" indent="-168638">
              <a:buFont typeface="Arial" panose="020B0604020202020204" pitchFamily="34" charset="0"/>
              <a:buChar char="•"/>
            </a:pPr>
            <a:r>
              <a:rPr lang="en-US" dirty="0" smtClean="0"/>
              <a:t>No built-in infrastructure</a:t>
            </a:r>
          </a:p>
          <a:p>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3900611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8</a:t>
            </a:fld>
            <a:endParaRPr lang="en-US"/>
          </a:p>
        </p:txBody>
      </p:sp>
    </p:spTree>
    <p:extLst>
      <p:ext uri="{BB962C8B-B14F-4D97-AF65-F5344CB8AC3E}">
        <p14:creationId xmlns:p14="http://schemas.microsoft.com/office/powerpoint/2010/main" val="167955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Possible solutions include:</a:t>
            </a:r>
          </a:p>
          <a:p>
            <a:r>
              <a:rPr lang="en-US" dirty="0" smtClean="0"/>
              <a:t> A different implementation of </a:t>
            </a:r>
            <a:r>
              <a:rPr lang="en-US" dirty="0" err="1" smtClean="0"/>
              <a:t>TrackLogger</a:t>
            </a:r>
            <a:r>
              <a:rPr lang="en-US" baseline="0" dirty="0" smtClean="0"/>
              <a:t> that logs to the network instead</a:t>
            </a:r>
          </a:p>
          <a:p>
            <a:r>
              <a:rPr lang="en-US" baseline="0" dirty="0" smtClean="0"/>
              <a:t> Composing baseline </a:t>
            </a:r>
            <a:r>
              <a:rPr lang="en-US" baseline="0" dirty="0" err="1" smtClean="0"/>
              <a:t>TrackLogger</a:t>
            </a:r>
            <a:r>
              <a:rPr lang="en-US" baseline="0" dirty="0" smtClean="0"/>
              <a:t> with an encryption DFU</a:t>
            </a:r>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9</a:t>
            </a:fld>
            <a:endParaRPr lang="en-US"/>
          </a:p>
        </p:txBody>
      </p:sp>
    </p:spTree>
    <p:extLst>
      <p:ext uri="{BB962C8B-B14F-4D97-AF65-F5344CB8AC3E}">
        <p14:creationId xmlns:p14="http://schemas.microsoft.com/office/powerpoint/2010/main" val="728152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10</a:t>
            </a:fld>
            <a:endParaRPr lang="en-US"/>
          </a:p>
        </p:txBody>
      </p:sp>
    </p:spTree>
    <p:extLst>
      <p:ext uri="{BB962C8B-B14F-4D97-AF65-F5344CB8AC3E}">
        <p14:creationId xmlns:p14="http://schemas.microsoft.com/office/powerpoint/2010/main" val="3748605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11</a:t>
            </a:fld>
            <a:endParaRPr lang="en-US"/>
          </a:p>
        </p:txBody>
      </p:sp>
    </p:spTree>
    <p:extLst>
      <p:ext uri="{BB962C8B-B14F-4D97-AF65-F5344CB8AC3E}">
        <p14:creationId xmlns:p14="http://schemas.microsoft.com/office/powerpoint/2010/main" val="3420808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14</a:t>
            </a:fld>
            <a:endParaRPr lang="en-US"/>
          </a:p>
        </p:txBody>
      </p:sp>
    </p:spTree>
    <p:extLst>
      <p:ext uri="{BB962C8B-B14F-4D97-AF65-F5344CB8AC3E}">
        <p14:creationId xmlns:p14="http://schemas.microsoft.com/office/powerpoint/2010/main" val="34531069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95A6B3DF-E0BF-4247-9CA4-A55DEB1697DE}" type="datetime1">
              <a:rPr lang="en-US" smtClean="0"/>
              <a:pPr/>
              <a:t>7/15/2016</a:t>
            </a:fld>
            <a:endParaRPr lang="en-US"/>
          </a:p>
        </p:txBody>
      </p:sp>
      <p:sp>
        <p:nvSpPr>
          <p:cNvPr id="5"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fld id="{23D96EC6-00F5-4B80-A2B8-EF30F4E93FC1}" type="slidenum">
              <a:rPr lang="en-US"/>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2C1ACC6E-3B65-47B9-A02B-435C919687C0}" type="datetime1">
              <a:rPr lang="en-US" smtClean="0"/>
              <a:pPr/>
              <a:t>7/15/2016</a:t>
            </a:fld>
            <a:endParaRPr lang="en-US"/>
          </a:p>
        </p:txBody>
      </p:sp>
      <p:sp>
        <p:nvSpPr>
          <p:cNvPr id="5"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E7A11FF7-CBC2-4DA2-A660-FC301902E54C}"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B90C3844-2847-4E85-B407-6E0EDA274DAD}" type="datetime1">
              <a:rPr lang="en-US" smtClean="0"/>
              <a:pPr/>
              <a:t>7/15/2016</a:t>
            </a:fld>
            <a:endParaRPr lang="en-US"/>
          </a:p>
        </p:txBody>
      </p:sp>
      <p:sp>
        <p:nvSpPr>
          <p:cNvPr id="5"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806C5C3A-E7B0-4245-91C1-AAB88D03A3BB}"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740800"/>
            <a:ext cx="2808000" cy="1007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852800"/>
            <a:ext cx="2808000" cy="42393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20105000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1153463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6B285CC8-9FF3-4CA7-AB46-4C64AC48CFF9}" type="datetime1">
              <a:rPr lang="en-US" smtClean="0"/>
              <a:pPr/>
              <a:t>7/15/2016</a:t>
            </a:fld>
            <a:endParaRPr lang="en-US"/>
          </a:p>
        </p:txBody>
      </p:sp>
      <p:sp>
        <p:nvSpPr>
          <p:cNvPr id="5"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0840E6D7-221B-40B7-B50C-C3B5231B0D1A}" type="slidenum">
              <a:rPr lang="en-US"/>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66F7B118-A922-4575-948A-19FE348C4DCB}" type="datetime1">
              <a:rPr lang="en-US" smtClean="0"/>
              <a:pPr/>
              <a:t>7/15/2016</a:t>
            </a:fld>
            <a:endParaRPr lang="en-US"/>
          </a:p>
        </p:txBody>
      </p:sp>
      <p:sp>
        <p:nvSpPr>
          <p:cNvPr id="5"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E9BC638B-006F-4636-A911-712D0992C395}"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1B314952-7D96-477D-9ED8-36B09E208539}" type="datetime1">
              <a:rPr lang="en-US" smtClean="0"/>
              <a:pPr/>
              <a:t>7/15/2016</a:t>
            </a:fld>
            <a:endParaRPr lang="en-US"/>
          </a:p>
        </p:txBody>
      </p:sp>
      <p:sp>
        <p:nvSpPr>
          <p:cNvPr id="6"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F72DDA7B-E1B4-4150-8F52-3E1C33BFB17A}"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3EC21296-BC98-4171-92F6-D019B15585F0}" type="datetime1">
              <a:rPr lang="en-US" smtClean="0"/>
              <a:pPr/>
              <a:t>7/15/2016</a:t>
            </a:fld>
            <a:endParaRPr lang="en-US"/>
          </a:p>
        </p:txBody>
      </p:sp>
      <p:sp>
        <p:nvSpPr>
          <p:cNvPr id="8"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3BCF4AC1-43DB-4EF3-9E3E-72F89059F20C}"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800FCB95-AD58-4B63-8306-18B0C136E6DE}" type="datetime1">
              <a:rPr lang="en-US" smtClean="0"/>
              <a:pPr/>
              <a:t>7/15/2016</a:t>
            </a:fld>
            <a:endParaRPr lang="en-US"/>
          </a:p>
        </p:txBody>
      </p:sp>
      <p:sp>
        <p:nvSpPr>
          <p:cNvPr id="4"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5163728A-5C6C-4DC9-ACFF-9E47917C1905}" type="slidenum">
              <a:rPr lang="en-US"/>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44333225-A648-4F55-B5C0-A5E1B6A212FC}" type="datetime1">
              <a:rPr lang="en-US" smtClean="0"/>
              <a:pPr/>
              <a:t>7/15/2016</a:t>
            </a:fld>
            <a:endParaRPr lang="en-US"/>
          </a:p>
        </p:txBody>
      </p:sp>
      <p:sp>
        <p:nvSpPr>
          <p:cNvPr id="3"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fld id="{8608979E-30E0-451B-8B0B-8F0D5B005C28}"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004887"/>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1004887"/>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2336800"/>
            <a:ext cx="3008313" cy="37893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774781DE-06DC-4BED-A6A2-EA6DC1FCA1B5}" type="datetime1">
              <a:rPr lang="en-US" smtClean="0"/>
              <a:pPr/>
              <a:t>7/15/2016</a:t>
            </a:fld>
            <a:endParaRPr lang="en-US"/>
          </a:p>
        </p:txBody>
      </p:sp>
      <p:sp>
        <p:nvSpPr>
          <p:cNvPr id="6"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B544E3B2-2928-4D42-B57B-44FD8B34A466}"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4EFBD287-52BE-4966-B318-DCDD8D070EF8}" type="datetime1">
              <a:rPr lang="en-US" smtClean="0"/>
              <a:pPr/>
              <a:t>7/15/2016</a:t>
            </a:fld>
            <a:endParaRPr lang="en-US"/>
          </a:p>
        </p:txBody>
      </p:sp>
      <p:sp>
        <p:nvSpPr>
          <p:cNvPr id="6"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8119F520-AEB4-4F0B-9C40-0757721C7286}"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41300" y="274638"/>
            <a:ext cx="8229600" cy="6826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6" name="Slide Number Placeholder 5"/>
          <p:cNvSpPr>
            <a:spLocks noGrp="1"/>
          </p:cNvSpPr>
          <p:nvPr>
            <p:ph type="sldNum" sz="quarter" idx="4"/>
          </p:nvPr>
        </p:nvSpPr>
        <p:spPr>
          <a:xfrm>
            <a:off x="258552" y="6438238"/>
            <a:ext cx="1268323"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defRPr>
            </a:lvl1pPr>
          </a:lstStyle>
          <a:p>
            <a:fld id="{BD020ED1-F291-4EFC-9D35-E81DFF8FFF73}" type="slidenum">
              <a:rPr lang="en-US" smtClean="0"/>
              <a:pPr/>
              <a:t>‹#›</a:t>
            </a:fld>
            <a:endParaRPr lang="en-US"/>
          </a:p>
        </p:txBody>
      </p:sp>
      <p:sp>
        <p:nvSpPr>
          <p:cNvPr id="7" name="Line 4"/>
          <p:cNvSpPr>
            <a:spLocks noChangeShapeType="1"/>
          </p:cNvSpPr>
          <p:nvPr/>
        </p:nvSpPr>
        <p:spPr bwMode="auto">
          <a:xfrm>
            <a:off x="0" y="957263"/>
            <a:ext cx="9137650" cy="0"/>
          </a:xfrm>
          <a:prstGeom prst="line">
            <a:avLst/>
          </a:prstGeom>
          <a:noFill/>
          <a:ln w="12700">
            <a:solidFill>
              <a:srgbClr val="CE1126"/>
            </a:solidFill>
            <a:round/>
            <a:headEnd/>
            <a:tailEnd/>
          </a:ln>
          <a:effectLst/>
        </p:spPr>
        <p:txBody>
          <a:bodyPr wrap="none" anchor="ctr"/>
          <a:lstStyle/>
          <a:p>
            <a:pPr fontAlgn="auto">
              <a:spcBef>
                <a:spcPts val="0"/>
              </a:spcBef>
              <a:spcAft>
                <a:spcPts val="0"/>
              </a:spcAft>
              <a:defRPr/>
            </a:pPr>
            <a:endParaRPr lang="en-US" dirty="0">
              <a:latin typeface="Arial"/>
              <a:ea typeface="+mn-ea"/>
            </a:endParaRPr>
          </a:p>
        </p:txBody>
      </p:sp>
      <p:pic>
        <p:nvPicPr>
          <p:cNvPr id="1032" name="Picture 9" descr="BBn Technologies_RGB_RB.jpg"/>
          <p:cNvPicPr>
            <a:picLocks noChangeAspect="1"/>
          </p:cNvPicPr>
          <p:nvPr/>
        </p:nvPicPr>
        <p:blipFill>
          <a:blip r:embed="rId15"/>
          <a:srcRect/>
          <a:stretch>
            <a:fillRect/>
          </a:stretch>
        </p:blipFill>
        <p:spPr bwMode="auto">
          <a:xfrm>
            <a:off x="7454900" y="190500"/>
            <a:ext cx="1443038" cy="468313"/>
          </a:xfrm>
          <a:prstGeom prst="rect">
            <a:avLst/>
          </a:prstGeom>
          <a:noFill/>
          <a:ln w="9525">
            <a:noFill/>
            <a:miter lim="800000"/>
            <a:headEnd/>
            <a:tailEnd/>
          </a:ln>
        </p:spPr>
      </p:pic>
      <p:sp>
        <p:nvSpPr>
          <p:cNvPr id="12" name="Footer Placeholder 4"/>
          <p:cNvSpPr txBox="1">
            <a:spLocks/>
          </p:cNvSpPr>
          <p:nvPr userDrawn="1"/>
        </p:nvSpPr>
        <p:spPr>
          <a:xfrm>
            <a:off x="1932317" y="6561838"/>
            <a:ext cx="5913109" cy="285496"/>
          </a:xfrm>
          <a:prstGeom prst="rect">
            <a:avLst/>
          </a:prstGeom>
        </p:spPr>
        <p:txBody>
          <a:bodyPr/>
          <a:lstStyle/>
          <a:p>
            <a:pPr marL="0" marR="0" lvl="0" indent="0" algn="ctr" defTabSz="457200" rtl="0" eaLnBrk="1" fontAlgn="base" latinLnBrk="0" hangingPunct="1">
              <a:lnSpc>
                <a:spcPct val="8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chemeClr val="bg1">
                  <a:lumMod val="50000"/>
                </a:schemeClr>
              </a:solidFill>
              <a:effectLst/>
              <a:uLnTx/>
              <a:uFillTx/>
              <a:latin typeface="Arial" charset="0"/>
              <a:ea typeface="ＭＳ Ｐゴシック" charset="-128"/>
              <a:cs typeface="+mn-cs"/>
            </a:endParaRPr>
          </a:p>
        </p:txBody>
      </p:sp>
      <p:sp>
        <p:nvSpPr>
          <p:cNvPr id="8" name="Footer Placeholder 4"/>
          <p:cNvSpPr txBox="1">
            <a:spLocks/>
          </p:cNvSpPr>
          <p:nvPr userDrawn="1"/>
        </p:nvSpPr>
        <p:spPr>
          <a:xfrm>
            <a:off x="1932317" y="6516980"/>
            <a:ext cx="5913109" cy="285496"/>
          </a:xfrm>
          <a:prstGeom prst="rect">
            <a:avLst/>
          </a:prstGeom>
        </p:spPr>
        <p:txBody>
          <a:bodyPr/>
          <a:lstStyle/>
          <a:p>
            <a:pPr marL="0" marR="0" lvl="0" indent="0" algn="ctr" defTabSz="457200" rtl="0" eaLnBrk="1" fontAlgn="base" latinLnBrk="0" hangingPunct="1">
              <a:lnSpc>
                <a:spcPct val="80000"/>
              </a:lnSpc>
              <a:spcBef>
                <a:spcPct val="0"/>
              </a:spcBef>
              <a:spcAft>
                <a:spcPct val="0"/>
              </a:spcAft>
              <a:buClrTx/>
              <a:buSzTx/>
              <a:buFontTx/>
              <a:buNone/>
              <a:tabLst/>
              <a:defRPr/>
            </a:pPr>
            <a:r>
              <a:rPr kumimoji="0" lang="en-US" sz="1000" b="0" i="0" u="none" strike="noStrike" kern="1200" cap="none" spc="0" normalizeH="0" baseline="0" noProof="0" dirty="0" smtClean="0">
                <a:ln>
                  <a:noFill/>
                </a:ln>
                <a:solidFill>
                  <a:schemeClr val="bg1">
                    <a:lumMod val="50000"/>
                  </a:schemeClr>
                </a:solidFill>
                <a:effectLst/>
                <a:uLnTx/>
                <a:uFillTx/>
                <a:latin typeface="Arial" charset="0"/>
                <a:ea typeface="ＭＳ Ｐゴシック" charset="-128"/>
                <a:cs typeface="+mn-cs"/>
              </a:rPr>
              <a:t>Distribution authorized to U.S. Government Agencies only (Proprietary Information – Dec 2-3, 2015). Other requests for this document shall be referred to DARPA Public Release Center. </a:t>
            </a:r>
            <a:endParaRPr kumimoji="0" lang="en-US" sz="1000" b="0" i="0" u="none" strike="noStrike" kern="1200" cap="none" spc="0" normalizeH="0" baseline="0" noProof="0" dirty="0">
              <a:ln>
                <a:noFill/>
              </a:ln>
              <a:solidFill>
                <a:schemeClr val="bg1">
                  <a:lumMod val="50000"/>
                </a:schemeClr>
              </a:solidFill>
              <a:effectLst/>
              <a:uLnTx/>
              <a:uFillTx/>
              <a:latin typeface="Arial" charset="0"/>
              <a:ea typeface="ＭＳ Ｐゴシック" charset="-128"/>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iming>
    <p:tnLst>
      <p:par>
        <p:cTn id="1" dur="indefinite" restart="never" nodeType="tmRoot"/>
      </p:par>
    </p:tnLst>
  </p:timing>
  <p:hf hdr="0" ftr="0" dt="0"/>
  <p:txStyles>
    <p:titleStyle>
      <a:lvl1pPr algn="l" defTabSz="457200" rtl="0" eaLnBrk="1" fontAlgn="base" hangingPunct="1">
        <a:spcBef>
          <a:spcPct val="0"/>
        </a:spcBef>
        <a:spcAft>
          <a:spcPct val="0"/>
        </a:spcAft>
        <a:defRPr sz="3200" kern="1200">
          <a:solidFill>
            <a:schemeClr val="tx1"/>
          </a:solidFill>
          <a:latin typeface="Arial"/>
          <a:ea typeface="ＭＳ Ｐゴシック" charset="-128"/>
          <a:cs typeface="Arial"/>
        </a:defRPr>
      </a:lvl1pPr>
      <a:lvl2pPr algn="l" defTabSz="457200" rtl="0" eaLnBrk="1" fontAlgn="base" hangingPunct="1">
        <a:spcBef>
          <a:spcPct val="0"/>
        </a:spcBef>
        <a:spcAft>
          <a:spcPct val="0"/>
        </a:spcAft>
        <a:defRPr sz="3200">
          <a:solidFill>
            <a:schemeClr val="tx1"/>
          </a:solidFill>
          <a:latin typeface="Arial" charset="0"/>
          <a:ea typeface="ＭＳ Ｐゴシック" charset="-128"/>
          <a:cs typeface="ＭＳ Ｐゴシック" charset="-128"/>
        </a:defRPr>
      </a:lvl2pPr>
      <a:lvl3pPr algn="l" defTabSz="457200" rtl="0" eaLnBrk="1" fontAlgn="base" hangingPunct="1">
        <a:spcBef>
          <a:spcPct val="0"/>
        </a:spcBef>
        <a:spcAft>
          <a:spcPct val="0"/>
        </a:spcAft>
        <a:defRPr sz="3200">
          <a:solidFill>
            <a:schemeClr val="tx1"/>
          </a:solidFill>
          <a:latin typeface="Arial" charset="0"/>
          <a:ea typeface="ＭＳ Ｐゴシック" charset="-128"/>
          <a:cs typeface="ＭＳ Ｐゴシック" charset="-128"/>
        </a:defRPr>
      </a:lvl3pPr>
      <a:lvl4pPr algn="l" defTabSz="457200" rtl="0" eaLnBrk="1" fontAlgn="base" hangingPunct="1">
        <a:spcBef>
          <a:spcPct val="0"/>
        </a:spcBef>
        <a:spcAft>
          <a:spcPct val="0"/>
        </a:spcAft>
        <a:defRPr sz="3200">
          <a:solidFill>
            <a:schemeClr val="tx1"/>
          </a:solidFill>
          <a:latin typeface="Arial" charset="0"/>
          <a:ea typeface="ＭＳ Ｐゴシック" charset="-128"/>
          <a:cs typeface="ＭＳ Ｐゴシック" charset="-128"/>
        </a:defRPr>
      </a:lvl4pPr>
      <a:lvl5pPr algn="l" defTabSz="457200" rtl="0" eaLnBrk="1" fontAlgn="base" hangingPunct="1">
        <a:spcBef>
          <a:spcPct val="0"/>
        </a:spcBef>
        <a:spcAft>
          <a:spcPct val="0"/>
        </a:spcAft>
        <a:defRPr sz="3200">
          <a:solidFill>
            <a:schemeClr val="tx1"/>
          </a:solidFill>
          <a:latin typeface="Arial" charset="0"/>
          <a:ea typeface="ＭＳ Ｐゴシック" charset="-128"/>
          <a:cs typeface="ＭＳ Ｐゴシック" charset="-128"/>
        </a:defRPr>
      </a:lvl5pPr>
      <a:lvl6pPr marL="457200" algn="l" defTabSz="457200" rtl="0" eaLnBrk="1" fontAlgn="base" hangingPunct="1">
        <a:spcBef>
          <a:spcPct val="0"/>
        </a:spcBef>
        <a:spcAft>
          <a:spcPct val="0"/>
        </a:spcAft>
        <a:defRPr sz="3200">
          <a:solidFill>
            <a:schemeClr val="tx1"/>
          </a:solidFill>
          <a:latin typeface="Calibri" charset="0"/>
          <a:ea typeface="ＭＳ Ｐゴシック" charset="-128"/>
          <a:cs typeface="ＭＳ Ｐゴシック" charset="-128"/>
        </a:defRPr>
      </a:lvl6pPr>
      <a:lvl7pPr marL="914400" algn="l" defTabSz="457200" rtl="0" eaLnBrk="1" fontAlgn="base" hangingPunct="1">
        <a:spcBef>
          <a:spcPct val="0"/>
        </a:spcBef>
        <a:spcAft>
          <a:spcPct val="0"/>
        </a:spcAft>
        <a:defRPr sz="3200">
          <a:solidFill>
            <a:schemeClr val="tx1"/>
          </a:solidFill>
          <a:latin typeface="Calibri" charset="0"/>
          <a:ea typeface="ＭＳ Ｐゴシック" charset="-128"/>
          <a:cs typeface="ＭＳ Ｐゴシック" charset="-128"/>
        </a:defRPr>
      </a:lvl7pPr>
      <a:lvl8pPr marL="1371600" algn="l" defTabSz="457200" rtl="0" eaLnBrk="1" fontAlgn="base" hangingPunct="1">
        <a:spcBef>
          <a:spcPct val="0"/>
        </a:spcBef>
        <a:spcAft>
          <a:spcPct val="0"/>
        </a:spcAft>
        <a:defRPr sz="3200">
          <a:solidFill>
            <a:schemeClr val="tx1"/>
          </a:solidFill>
          <a:latin typeface="Calibri" charset="0"/>
          <a:ea typeface="ＭＳ Ｐゴシック" charset="-128"/>
          <a:cs typeface="ＭＳ Ｐゴシック" charset="-128"/>
        </a:defRPr>
      </a:lvl8pPr>
      <a:lvl9pPr marL="1828800" algn="l" defTabSz="457200" rtl="0" eaLnBrk="1" fontAlgn="base" hangingPunct="1">
        <a:spcBef>
          <a:spcPct val="0"/>
        </a:spcBef>
        <a:spcAft>
          <a:spcPct val="0"/>
        </a:spcAft>
        <a:defRPr sz="3200">
          <a:solidFill>
            <a:schemeClr val="tx1"/>
          </a:solidFill>
          <a:latin typeface="Calibri" charset="0"/>
          <a:ea typeface="ＭＳ Ｐゴシック" charset="-128"/>
          <a:cs typeface="ＭＳ Ｐゴシック" charset="-128"/>
        </a:defRPr>
      </a:lvl9pPr>
    </p:titleStyle>
    <p:bodyStyle>
      <a:lvl1pPr marL="342900" indent="-342900" algn="l" defTabSz="457200" rtl="0" eaLnBrk="1" fontAlgn="base" hangingPunct="1">
        <a:spcBef>
          <a:spcPct val="20000"/>
        </a:spcBef>
        <a:spcAft>
          <a:spcPct val="0"/>
        </a:spcAft>
        <a:buFont typeface="Arial" charset="0"/>
        <a:buChar char="•"/>
        <a:defRPr sz="2800" kern="1200">
          <a:solidFill>
            <a:schemeClr val="tx1"/>
          </a:solidFill>
          <a:latin typeface="Arial"/>
          <a:ea typeface="ＭＳ Ｐゴシック" charset="-128"/>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128"/>
          <a:cs typeface="Arial"/>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128"/>
          <a:cs typeface="Arial"/>
        </a:defRPr>
      </a:lvl3pPr>
      <a:lvl4pPr marL="16002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128"/>
          <a:cs typeface="Arial"/>
        </a:defRPr>
      </a:lvl4pPr>
      <a:lvl5pPr marL="20574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g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9" name="Picture 18" descr="screened.jpg"/>
          <p:cNvPicPr>
            <a:picLocks noChangeAspect="1"/>
          </p:cNvPicPr>
          <p:nvPr/>
        </p:nvPicPr>
        <p:blipFill>
          <a:blip r:embed="rId3"/>
          <a:srcRect/>
          <a:stretch>
            <a:fillRect/>
          </a:stretch>
        </p:blipFill>
        <p:spPr bwMode="auto">
          <a:xfrm>
            <a:off x="157163" y="158750"/>
            <a:ext cx="4394200" cy="6301113"/>
          </a:xfrm>
          <a:prstGeom prst="rect">
            <a:avLst/>
          </a:prstGeom>
          <a:noFill/>
          <a:ln w="9525">
            <a:noFill/>
            <a:miter lim="800000"/>
            <a:headEnd/>
            <a:tailEnd/>
          </a:ln>
        </p:spPr>
      </p:pic>
      <p:sp>
        <p:nvSpPr>
          <p:cNvPr id="4" name="Rectangle 3"/>
          <p:cNvSpPr/>
          <p:nvPr/>
        </p:nvSpPr>
        <p:spPr>
          <a:xfrm>
            <a:off x="0" y="2311400"/>
            <a:ext cx="9144000" cy="1092200"/>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Arial"/>
            </a:endParaRPr>
          </a:p>
        </p:txBody>
      </p:sp>
      <p:sp>
        <p:nvSpPr>
          <p:cNvPr id="6" name="Rectangle 5"/>
          <p:cNvSpPr/>
          <p:nvPr/>
        </p:nvSpPr>
        <p:spPr>
          <a:xfrm>
            <a:off x="157163" y="152401"/>
            <a:ext cx="8523931" cy="62858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Arial"/>
            </a:endParaRPr>
          </a:p>
        </p:txBody>
      </p:sp>
      <p:sp>
        <p:nvSpPr>
          <p:cNvPr id="7" name="Rectangle 6"/>
          <p:cNvSpPr/>
          <p:nvPr/>
        </p:nvSpPr>
        <p:spPr>
          <a:xfrm>
            <a:off x="8977313" y="2311400"/>
            <a:ext cx="166687" cy="1092200"/>
          </a:xfrm>
          <a:prstGeom prst="rect">
            <a:avLst/>
          </a:prstGeom>
          <a:solidFill>
            <a:srgbClr val="D7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Arial"/>
            </a:endParaRPr>
          </a:p>
        </p:txBody>
      </p:sp>
      <p:cxnSp>
        <p:nvCxnSpPr>
          <p:cNvPr id="11" name="Straight Connector 10"/>
          <p:cNvCxnSpPr/>
          <p:nvPr/>
        </p:nvCxnSpPr>
        <p:spPr>
          <a:xfrm>
            <a:off x="1500188" y="152400"/>
            <a:ext cx="0" cy="6285841"/>
          </a:xfrm>
          <a:prstGeom prst="line">
            <a:avLst/>
          </a:prstGeom>
          <a:ln w="127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58750" y="2311400"/>
            <a:ext cx="1341438" cy="1092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Arial"/>
            </a:endParaRPr>
          </a:p>
        </p:txBody>
      </p:sp>
      <p:sp>
        <p:nvSpPr>
          <p:cNvPr id="14346" name="TextBox 15"/>
          <p:cNvSpPr txBox="1">
            <a:spLocks noChangeArrowheads="1"/>
          </p:cNvSpPr>
          <p:nvPr/>
        </p:nvSpPr>
        <p:spPr bwMode="auto">
          <a:xfrm>
            <a:off x="1466951" y="817470"/>
            <a:ext cx="7477125" cy="2062103"/>
          </a:xfrm>
          <a:prstGeom prst="rect">
            <a:avLst/>
          </a:prstGeom>
          <a:noFill/>
          <a:ln w="9525">
            <a:noFill/>
            <a:miter lim="800000"/>
            <a:headEnd/>
            <a:tailEnd/>
          </a:ln>
        </p:spPr>
        <p:txBody>
          <a:bodyPr wrap="square">
            <a:spAutoFit/>
          </a:bodyPr>
          <a:lstStyle/>
          <a:p>
            <a:r>
              <a:rPr lang="en-US" sz="3200" b="1" dirty="0" smtClean="0"/>
              <a:t>Interfaces, Models, and Monitoring for Resource-aware Transformations that Augment the Lifecycle of Systems (</a:t>
            </a:r>
            <a:r>
              <a:rPr lang="en-US" sz="3200" b="1" dirty="0" err="1" smtClean="0"/>
              <a:t>IMMoRTALS</a:t>
            </a:r>
            <a:r>
              <a:rPr lang="en-US" sz="3200" b="1" dirty="0" smtClean="0"/>
              <a:t>)</a:t>
            </a:r>
          </a:p>
        </p:txBody>
      </p:sp>
      <p:pic>
        <p:nvPicPr>
          <p:cNvPr id="13" name="Picture 16" descr="AFRL Shield transparent background 1INcopy"/>
          <p:cNvPicPr>
            <a:picLocks noChangeAspect="1" noChangeArrowheads="1"/>
          </p:cNvPicPr>
          <p:nvPr/>
        </p:nvPicPr>
        <p:blipFill>
          <a:blip r:embed="rId4" cstate="print"/>
          <a:srcRect/>
          <a:stretch>
            <a:fillRect/>
          </a:stretch>
        </p:blipFill>
        <p:spPr bwMode="auto">
          <a:xfrm>
            <a:off x="7850038" y="3421062"/>
            <a:ext cx="1012974" cy="1005861"/>
          </a:xfrm>
          <a:prstGeom prst="rect">
            <a:avLst/>
          </a:prstGeom>
          <a:noFill/>
          <a:ln w="9525">
            <a:noFill/>
            <a:miter lim="800000"/>
            <a:headEnd/>
            <a:tailEnd/>
          </a:ln>
        </p:spPr>
      </p:pic>
      <p:sp>
        <p:nvSpPr>
          <p:cNvPr id="16" name="TextBox 17"/>
          <p:cNvSpPr txBox="1">
            <a:spLocks noChangeArrowheads="1"/>
          </p:cNvSpPr>
          <p:nvPr/>
        </p:nvSpPr>
        <p:spPr bwMode="auto">
          <a:xfrm>
            <a:off x="3304330" y="3403600"/>
            <a:ext cx="3625851" cy="338554"/>
          </a:xfrm>
          <a:prstGeom prst="rect">
            <a:avLst/>
          </a:prstGeom>
          <a:noFill/>
          <a:ln w="9525">
            <a:noFill/>
            <a:miter lim="800000"/>
            <a:headEnd/>
            <a:tailEnd/>
          </a:ln>
        </p:spPr>
        <p:txBody>
          <a:bodyPr wrap="square">
            <a:spAutoFit/>
          </a:bodyPr>
          <a:lstStyle/>
          <a:p>
            <a:pPr algn="ctr"/>
            <a:endParaRPr lang="en-US" sz="1600" dirty="0" smtClean="0"/>
          </a:p>
        </p:txBody>
      </p:sp>
      <p:sp>
        <p:nvSpPr>
          <p:cNvPr id="19" name="TextBox 17"/>
          <p:cNvSpPr txBox="1">
            <a:spLocks noChangeArrowheads="1"/>
          </p:cNvSpPr>
          <p:nvPr/>
        </p:nvSpPr>
        <p:spPr bwMode="auto">
          <a:xfrm>
            <a:off x="1384299" y="4750620"/>
            <a:ext cx="7478713" cy="584775"/>
          </a:xfrm>
          <a:prstGeom prst="rect">
            <a:avLst/>
          </a:prstGeom>
          <a:noFill/>
          <a:ln w="9525">
            <a:noFill/>
            <a:miter lim="800000"/>
            <a:headEnd/>
            <a:tailEnd/>
          </a:ln>
        </p:spPr>
        <p:txBody>
          <a:bodyPr wrap="square">
            <a:spAutoFit/>
          </a:bodyPr>
          <a:lstStyle/>
          <a:p>
            <a:pPr algn="ctr"/>
            <a:endParaRPr lang="en-US" sz="1600" dirty="0" smtClean="0"/>
          </a:p>
          <a:p>
            <a:pPr algn="ctr"/>
            <a:r>
              <a:rPr lang="en-US" sz="1600" dirty="0" smtClean="0"/>
              <a:t>Matt Gillen (BBN)</a:t>
            </a:r>
            <a:endParaRPr lang="en-US" sz="1600" dirty="0"/>
          </a:p>
        </p:txBody>
      </p:sp>
      <p:pic>
        <p:nvPicPr>
          <p:cNvPr id="20" name="Picture 21"/>
          <p:cNvPicPr>
            <a:picLocks noChangeArrowheads="1"/>
          </p:cNvPicPr>
          <p:nvPr/>
        </p:nvPicPr>
        <p:blipFill>
          <a:blip r:embed="rId5">
            <a:lum bright="18000"/>
          </a:blip>
          <a:srcRect/>
          <a:stretch>
            <a:fillRect/>
          </a:stretch>
        </p:blipFill>
        <p:spPr bwMode="auto">
          <a:xfrm>
            <a:off x="4654618" y="3441545"/>
            <a:ext cx="1307740" cy="801271"/>
          </a:xfrm>
          <a:prstGeom prst="rect">
            <a:avLst/>
          </a:prstGeom>
          <a:noFill/>
          <a:ln w="9525">
            <a:noFill/>
            <a:miter lim="800000"/>
            <a:headEnd/>
            <a:tailEnd/>
          </a:ln>
        </p:spPr>
      </p:pic>
      <p:sp>
        <p:nvSpPr>
          <p:cNvPr id="15" name="Slide Number Placeholder 14"/>
          <p:cNvSpPr>
            <a:spLocks noGrp="1"/>
          </p:cNvSpPr>
          <p:nvPr>
            <p:ph type="sldNum" sz="quarter" idx="12"/>
          </p:nvPr>
        </p:nvSpPr>
        <p:spPr>
          <a:xfrm>
            <a:off x="3976459" y="4440834"/>
            <a:ext cx="2133600" cy="365125"/>
          </a:xfrm>
        </p:spPr>
        <p:txBody>
          <a:bodyPr/>
          <a:lstStyle/>
          <a:p>
            <a:r>
              <a:rPr lang="en-US" dirty="0" smtClean="0">
                <a:solidFill>
                  <a:schemeClr val="tx1"/>
                </a:solidFill>
              </a:rPr>
              <a:t>July, 2016</a:t>
            </a:r>
            <a:endParaRPr lang="en-US" dirty="0">
              <a:solidFill>
                <a:schemeClr val="tx1"/>
              </a:solidFill>
            </a:endParaRPr>
          </a:p>
        </p:txBody>
      </p:sp>
      <p:pic>
        <p:nvPicPr>
          <p:cNvPr id="17" name="Picture 16" descr="logo size requirements"/>
          <p:cNvPicPr/>
          <p:nvPr/>
        </p:nvPicPr>
        <p:blipFill rotWithShape="1">
          <a:blip r:embed="rId6">
            <a:extLst>
              <a:ext uri="{28A0092B-C50C-407E-A947-70E740481C1C}">
                <a14:useLocalDpi xmlns:a14="http://schemas.microsoft.com/office/drawing/2010/main" val="0"/>
              </a:ext>
            </a:extLst>
          </a:blip>
          <a:srcRect l="32475" t="27241" r="30474" b="34433"/>
          <a:stretch/>
        </p:blipFill>
        <p:spPr bwMode="auto">
          <a:xfrm>
            <a:off x="4591840" y="5966037"/>
            <a:ext cx="1337678" cy="491500"/>
          </a:xfrm>
          <a:prstGeom prst="rect">
            <a:avLst/>
          </a:prstGeom>
          <a:noFill/>
          <a:extLst/>
        </p:spPr>
      </p:pic>
      <p:pic>
        <p:nvPicPr>
          <p:cNvPr id="18" name="Picture 17" descr="http://connectivecorridor.syr.edu/wp-content/uploads/2012/04/SU-seal.jpg"/>
          <p:cNvPicPr/>
          <p:nvPr/>
        </p:nvPicPr>
        <p:blipFill rotWithShape="1">
          <a:blip r:embed="rId7">
            <a:extLst>
              <a:ext uri="{28A0092B-C50C-407E-A947-70E740481C1C}">
                <a14:useLocalDpi xmlns:a14="http://schemas.microsoft.com/office/drawing/2010/main" val="0"/>
              </a:ext>
            </a:extLst>
          </a:blip>
          <a:srcRect l="14062" t="5000" r="13750" b="-1"/>
          <a:stretch/>
        </p:blipFill>
        <p:spPr bwMode="auto">
          <a:xfrm>
            <a:off x="7682527" y="5777491"/>
            <a:ext cx="779145" cy="769620"/>
          </a:xfrm>
          <a:prstGeom prst="rect">
            <a:avLst/>
          </a:prstGeom>
          <a:noFill/>
          <a:ln>
            <a:noFill/>
          </a:ln>
          <a:extLst>
            <a:ext uri="{53640926-AAD7-44D8-BBD7-CCE9431645EC}">
              <a14:shadowObscured xmlns:a14="http://schemas.microsoft.com/office/drawing/2010/main"/>
            </a:ext>
          </a:extLst>
        </p:spPr>
      </p:pic>
      <p:pic>
        <p:nvPicPr>
          <p:cNvPr id="21" name="Picture 20"/>
          <p:cNvPicPr/>
          <p:nvPr/>
        </p:nvPicPr>
        <p:blipFill rotWithShape="1">
          <a:blip r:embed="rId8">
            <a:extLst>
              <a:ext uri="{28A0092B-C50C-407E-A947-70E740481C1C}">
                <a14:useLocalDpi xmlns:a14="http://schemas.microsoft.com/office/drawing/2010/main" val="0"/>
              </a:ext>
            </a:extLst>
          </a:blip>
          <a:srcRect l="14629" t="-1238" r="47312" b="18417"/>
          <a:stretch/>
        </p:blipFill>
        <p:spPr>
          <a:xfrm>
            <a:off x="5920732" y="5964513"/>
            <a:ext cx="1737360" cy="492125"/>
          </a:xfrm>
          <a:prstGeom prst="roundRect">
            <a:avLst>
              <a:gd name="adj" fmla="val 25954"/>
            </a:avLst>
          </a:prstGeom>
        </p:spPr>
      </p:pic>
      <p:pic>
        <p:nvPicPr>
          <p:cNvPr id="22" name="Picture 21" descr="http://www.vanderbilt.edu/publicaffairs/cs/graphicstandards/images/vu06a_slim.gif"/>
          <p:cNvPicPr/>
          <p:nvPr/>
        </p:nvPicPr>
        <p:blipFill rotWithShape="1">
          <a:blip r:embed="rId9">
            <a:extLst>
              <a:ext uri="{28A0092B-C50C-407E-A947-70E740481C1C}">
                <a14:useLocalDpi xmlns:a14="http://schemas.microsoft.com/office/drawing/2010/main" val="0"/>
              </a:ext>
            </a:extLst>
          </a:blip>
          <a:srcRect t="18066" b="18375"/>
          <a:stretch/>
        </p:blipFill>
        <p:spPr bwMode="auto">
          <a:xfrm>
            <a:off x="8486107" y="5896896"/>
            <a:ext cx="657893" cy="655320"/>
          </a:xfrm>
          <a:prstGeom prst="rect">
            <a:avLst/>
          </a:prstGeom>
          <a:noFill/>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Data-at-Rest: complicating factors</a:t>
            </a:r>
            <a:endParaRPr lang="en-US" dirty="0"/>
          </a:p>
        </p:txBody>
      </p:sp>
      <p:sp>
        <p:nvSpPr>
          <p:cNvPr id="3" name="Content Placeholder 2"/>
          <p:cNvSpPr>
            <a:spLocks noGrp="1"/>
          </p:cNvSpPr>
          <p:nvPr>
            <p:ph idx="1"/>
          </p:nvPr>
        </p:nvSpPr>
        <p:spPr>
          <a:xfrm>
            <a:off x="457200" y="1209908"/>
            <a:ext cx="8229600" cy="4525963"/>
          </a:xfrm>
        </p:spPr>
        <p:txBody>
          <a:bodyPr/>
          <a:lstStyle/>
          <a:p>
            <a:r>
              <a:rPr lang="en-US" dirty="0" smtClean="0"/>
              <a:t>Resource consumption of encryption operations is input-size dependent.  </a:t>
            </a:r>
          </a:p>
          <a:p>
            <a:pPr lvl="1"/>
            <a:r>
              <a:rPr lang="en-US" dirty="0" smtClean="0"/>
              <a:t>Mission requirements might dictate 1MP image or 12 MP image.  </a:t>
            </a:r>
          </a:p>
          <a:p>
            <a:pPr lvl="1"/>
            <a:r>
              <a:rPr lang="en-US" dirty="0" smtClean="0"/>
              <a:t>Deployment hardware might affect input size or resource constraints in other ways (e.g. changed default image size, different amount of disk-storage)</a:t>
            </a:r>
          </a:p>
          <a:p>
            <a:r>
              <a:rPr lang="en-US" dirty="0" smtClean="0"/>
              <a:t>Input size is “given” by a combination of deployment hardware and mission requirements.  </a:t>
            </a:r>
          </a:p>
          <a:p>
            <a:pPr lvl="1"/>
            <a:r>
              <a:rPr lang="en-US" dirty="0" err="1" smtClean="0"/>
              <a:t>IMMoRTALS</a:t>
            </a:r>
            <a:r>
              <a:rPr lang="en-US" dirty="0" smtClean="0"/>
              <a:t> will profile each DFU for each potential input size</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10</a:t>
            </a:fld>
            <a:endParaRPr lang="en-US"/>
          </a:p>
        </p:txBody>
      </p:sp>
    </p:spTree>
    <p:extLst>
      <p:ext uri="{BB962C8B-B14F-4D97-AF65-F5344CB8AC3E}">
        <p14:creationId xmlns:p14="http://schemas.microsoft.com/office/powerpoint/2010/main" val="775259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Scale number of users up</a:t>
            </a:r>
            <a:endParaRPr lang="en-US" dirty="0"/>
          </a:p>
        </p:txBody>
      </p:sp>
      <p:sp>
        <p:nvSpPr>
          <p:cNvPr id="3" name="Content Placeholder 2"/>
          <p:cNvSpPr>
            <a:spLocks noGrp="1"/>
          </p:cNvSpPr>
          <p:nvPr>
            <p:ph idx="1"/>
          </p:nvPr>
        </p:nvSpPr>
        <p:spPr/>
        <p:txBody>
          <a:bodyPr/>
          <a:lstStyle/>
          <a:p>
            <a:r>
              <a:rPr lang="en-US" dirty="0" smtClean="0"/>
              <a:t>Problem: typical deployments of application involve &lt; 20 clients, but a major event requires large numbers of clients.  </a:t>
            </a:r>
          </a:p>
          <a:p>
            <a:r>
              <a:rPr lang="en-US" dirty="0" smtClean="0"/>
              <a:t>Desired outcome:</a:t>
            </a:r>
          </a:p>
          <a:p>
            <a:pPr lvl="1"/>
            <a:r>
              <a:rPr lang="en-US" dirty="0" smtClean="0"/>
              <a:t>Identify parts of the application that are affected by “number of clients”.</a:t>
            </a:r>
          </a:p>
          <a:p>
            <a:pPr lvl="1"/>
            <a:r>
              <a:rPr lang="en-US" dirty="0" smtClean="0"/>
              <a:t>Identify constrained / oversubscribed resources</a:t>
            </a:r>
          </a:p>
          <a:p>
            <a:pPr lvl="1"/>
            <a:r>
              <a:rPr lang="en-US" dirty="0" smtClean="0"/>
              <a:t>Evaluate functional components that might be added to relieve the constrained resources.</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11</a:t>
            </a:fld>
            <a:endParaRPr lang="en-US"/>
          </a:p>
        </p:txBody>
      </p:sp>
    </p:spTree>
    <p:extLst>
      <p:ext uri="{BB962C8B-B14F-4D97-AF65-F5344CB8AC3E}">
        <p14:creationId xmlns:p14="http://schemas.microsoft.com/office/powerpoint/2010/main" val="752049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IMMoRTALS</a:t>
            </a:r>
            <a:r>
              <a:rPr lang="en-US" dirty="0" smtClean="0"/>
              <a:t> Scaling up: A-priori</a:t>
            </a:r>
            <a:endParaRPr lang="en-US" dirty="0"/>
          </a:p>
        </p:txBody>
      </p:sp>
      <p:sp>
        <p:nvSpPr>
          <p:cNvPr id="3" name="Content Placeholder 2"/>
          <p:cNvSpPr>
            <a:spLocks noGrp="1"/>
          </p:cNvSpPr>
          <p:nvPr>
            <p:ph idx="1"/>
          </p:nvPr>
        </p:nvSpPr>
        <p:spPr/>
        <p:txBody>
          <a:bodyPr/>
          <a:lstStyle/>
          <a:p>
            <a:r>
              <a:rPr lang="en-US" dirty="0" smtClean="0"/>
              <a:t>Assume functional aspects are known; architecture is known (i.e. PLA gives us knowledge of how platform aspects fit together).  </a:t>
            </a:r>
          </a:p>
          <a:p>
            <a:r>
              <a:rPr lang="en-US" dirty="0" err="1" smtClean="0"/>
              <a:t>Droidscope</a:t>
            </a:r>
            <a:r>
              <a:rPr lang="en-US" dirty="0" smtClean="0"/>
              <a:t> finds </a:t>
            </a:r>
            <a:r>
              <a:rPr lang="en-US" dirty="0" err="1" smtClean="0"/>
              <a:t>Socket.write</a:t>
            </a:r>
            <a:r>
              <a:rPr lang="en-US" dirty="0" smtClean="0"/>
              <a:t>() calls, and works up call-graph to functional aspect boundary to identify functional aspects using network.</a:t>
            </a:r>
          </a:p>
          <a:p>
            <a:r>
              <a:rPr lang="en-US" dirty="0" smtClean="0"/>
              <a:t>PLA tells us which functional aspects are connected to the network, and how often each functional aspect is called (e.g. once per sec per client)</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12</a:t>
            </a:fld>
            <a:endParaRPr lang="en-US"/>
          </a:p>
        </p:txBody>
      </p:sp>
      <p:sp>
        <p:nvSpPr>
          <p:cNvPr id="5" name="Rectangle 4"/>
          <p:cNvSpPr/>
          <p:nvPr/>
        </p:nvSpPr>
        <p:spPr>
          <a:xfrm>
            <a:off x="258552" y="1416207"/>
            <a:ext cx="8617819" cy="486193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6142204" y="1080329"/>
            <a:ext cx="2104876" cy="369332"/>
          </a:xfrm>
          <a:prstGeom prst="rect">
            <a:avLst/>
          </a:prstGeom>
          <a:noFill/>
        </p:spPr>
        <p:txBody>
          <a:bodyPr wrap="square" rtlCol="0">
            <a:spAutoFit/>
          </a:bodyPr>
          <a:lstStyle/>
          <a:p>
            <a:r>
              <a:rPr lang="en-US" dirty="0" smtClean="0">
                <a:solidFill>
                  <a:srgbClr val="FF0000"/>
                </a:solidFill>
              </a:rPr>
              <a:t>Program Analysis</a:t>
            </a:r>
            <a:endParaRPr lang="en-US" dirty="0">
              <a:solidFill>
                <a:srgbClr val="FF0000"/>
              </a:solidFill>
            </a:endParaRPr>
          </a:p>
        </p:txBody>
      </p:sp>
    </p:spTree>
    <p:extLst>
      <p:ext uri="{BB962C8B-B14F-4D97-AF65-F5344CB8AC3E}">
        <p14:creationId xmlns:p14="http://schemas.microsoft.com/office/powerpoint/2010/main" val="2815304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IMMoRTALS</a:t>
            </a:r>
            <a:r>
              <a:rPr lang="en-US" dirty="0" smtClean="0"/>
              <a:t> Scaling up</a:t>
            </a:r>
            <a:endParaRPr lang="en-US" dirty="0"/>
          </a:p>
        </p:txBody>
      </p:sp>
      <p:sp>
        <p:nvSpPr>
          <p:cNvPr id="3" name="Content Placeholder 2"/>
          <p:cNvSpPr>
            <a:spLocks noGrp="1"/>
          </p:cNvSpPr>
          <p:nvPr>
            <p:ph idx="1"/>
          </p:nvPr>
        </p:nvSpPr>
        <p:spPr/>
        <p:txBody>
          <a:bodyPr/>
          <a:lstStyle/>
          <a:p>
            <a:r>
              <a:rPr lang="en-US" dirty="0" smtClean="0"/>
              <a:t>Evaluate resource consumption in new environment (more clients mean increased bandwidth needed for server and each client).</a:t>
            </a:r>
          </a:p>
          <a:p>
            <a:r>
              <a:rPr lang="en-US" dirty="0" smtClean="0"/>
              <a:t>Identify functional options (e.g. compose ‘compression’ functionality with aspects that write to network).</a:t>
            </a:r>
          </a:p>
          <a:p>
            <a:r>
              <a:rPr lang="en-US" dirty="0" smtClean="0"/>
              <a:t>Evaluate resource consumption of proposed solutions until a feasible option is found.</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13</a:t>
            </a:fld>
            <a:endParaRPr lang="en-US"/>
          </a:p>
        </p:txBody>
      </p:sp>
    </p:spTree>
    <p:extLst>
      <p:ext uri="{BB962C8B-B14F-4D97-AF65-F5344CB8AC3E}">
        <p14:creationId xmlns:p14="http://schemas.microsoft.com/office/powerpoint/2010/main" val="1811899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Scaling up scenarios</a:t>
            </a:r>
            <a:endParaRPr lang="en-US" dirty="0"/>
          </a:p>
        </p:txBody>
      </p:sp>
      <p:sp>
        <p:nvSpPr>
          <p:cNvPr id="3" name="Content Placeholder 2"/>
          <p:cNvSpPr>
            <a:spLocks noGrp="1"/>
          </p:cNvSpPr>
          <p:nvPr>
            <p:ph idx="1"/>
          </p:nvPr>
        </p:nvSpPr>
        <p:spPr/>
        <p:txBody>
          <a:bodyPr/>
          <a:lstStyle/>
          <a:p>
            <a:r>
              <a:rPr lang="en-US" dirty="0" smtClean="0"/>
              <a:t>SA applications with a fixed report rate might vary in both report rate and number of clients, both of which have implications for bandwidth usage.</a:t>
            </a:r>
          </a:p>
          <a:p>
            <a:r>
              <a:rPr lang="en-US" dirty="0" smtClean="0"/>
              <a:t>Image size affects both bandwidth consumption and CPU consumption.</a:t>
            </a:r>
          </a:p>
          <a:p>
            <a:r>
              <a:rPr lang="en-US" dirty="0" smtClean="0"/>
              <a:t>Scenarios might change rate, number of clients, image size, available bandwidth</a:t>
            </a:r>
          </a:p>
          <a:p>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14</a:t>
            </a:fld>
            <a:endParaRPr lang="en-US"/>
          </a:p>
        </p:txBody>
      </p:sp>
    </p:spTree>
    <p:extLst>
      <p:ext uri="{BB962C8B-B14F-4D97-AF65-F5344CB8AC3E}">
        <p14:creationId xmlns:p14="http://schemas.microsoft.com/office/powerpoint/2010/main" val="2340610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IMMoRTALS</a:t>
            </a:r>
            <a:r>
              <a:rPr lang="en-US" dirty="0" smtClean="0"/>
              <a:t>  Solution Overview</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15</a:t>
            </a:fld>
            <a:endParaRPr lang="en-US"/>
          </a:p>
        </p:txBody>
      </p:sp>
      <p:pic>
        <p:nvPicPr>
          <p:cNvPr id="61" name="Picture 60"/>
          <p:cNvPicPr>
            <a:picLocks noChangeAspect="1"/>
          </p:cNvPicPr>
          <p:nvPr/>
        </p:nvPicPr>
        <p:blipFill>
          <a:blip r:embed="rId2"/>
          <a:stretch>
            <a:fillRect/>
          </a:stretch>
        </p:blipFill>
        <p:spPr>
          <a:xfrm>
            <a:off x="471948" y="1481598"/>
            <a:ext cx="8121777" cy="4631756"/>
          </a:xfrm>
          <a:prstGeom prst="rect">
            <a:avLst/>
          </a:prstGeom>
        </p:spPr>
      </p:pic>
      <p:sp>
        <p:nvSpPr>
          <p:cNvPr id="2" name="TextBox 1"/>
          <p:cNvSpPr txBox="1"/>
          <p:nvPr/>
        </p:nvSpPr>
        <p:spPr>
          <a:xfrm>
            <a:off x="7630511" y="1296932"/>
            <a:ext cx="2443656" cy="646331"/>
          </a:xfrm>
          <a:prstGeom prst="rect">
            <a:avLst/>
          </a:prstGeom>
          <a:solidFill>
            <a:schemeClr val="tx1"/>
          </a:solidFill>
        </p:spPr>
        <p:txBody>
          <a:bodyPr wrap="square" rtlCol="0">
            <a:spAutoFit/>
          </a:bodyPr>
          <a:lstStyle/>
          <a:p>
            <a:r>
              <a:rPr lang="en-US" dirty="0" smtClean="0">
                <a:solidFill>
                  <a:schemeClr val="bg1"/>
                </a:solidFill>
              </a:rPr>
              <a:t>Replace with the prescribed diagram?</a:t>
            </a:r>
            <a:endParaRPr lang="en-US" dirty="0">
              <a:solidFill>
                <a:schemeClr val="bg1"/>
              </a:solidFill>
            </a:endParaRPr>
          </a:p>
        </p:txBody>
      </p:sp>
    </p:spTree>
    <p:extLst>
      <p:ext uri="{BB962C8B-B14F-4D97-AF65-F5344CB8AC3E}">
        <p14:creationId xmlns:p14="http://schemas.microsoft.com/office/powerpoint/2010/main" val="37812452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Discrete Functional Units</a:t>
            </a:r>
            <a:endParaRPr lang="en-US" dirty="0"/>
          </a:p>
        </p:txBody>
      </p:sp>
      <p:sp>
        <p:nvSpPr>
          <p:cNvPr id="4" name="Content Placeholder 3"/>
          <p:cNvSpPr>
            <a:spLocks noGrp="1"/>
          </p:cNvSpPr>
          <p:nvPr>
            <p:ph idx="1"/>
          </p:nvPr>
        </p:nvSpPr>
        <p:spPr>
          <a:xfrm>
            <a:off x="457200" y="1232209"/>
            <a:ext cx="8229600" cy="4525963"/>
          </a:xfrm>
        </p:spPr>
        <p:txBody>
          <a:bodyPr/>
          <a:lstStyle/>
          <a:p>
            <a:r>
              <a:rPr lang="en-US" dirty="0" smtClean="0"/>
              <a:t>DFUs are </a:t>
            </a:r>
            <a:r>
              <a:rPr lang="en-US" dirty="0"/>
              <a:t>an </a:t>
            </a:r>
            <a:r>
              <a:rPr lang="en-US" dirty="0" err="1"/>
              <a:t>IMMoRTALS</a:t>
            </a:r>
            <a:r>
              <a:rPr lang="en-US" dirty="0"/>
              <a:t> concept that links together functional requirements (Features), code (Implementation) and extra functional specification (Resource dependency and usage)</a:t>
            </a:r>
          </a:p>
          <a:p>
            <a:r>
              <a:rPr lang="en-US" dirty="0" err="1" smtClean="0"/>
              <a:t>IMMoRTALS</a:t>
            </a:r>
            <a:r>
              <a:rPr lang="en-US" dirty="0" smtClean="0"/>
              <a:t> representation of DFUs include</a:t>
            </a:r>
          </a:p>
          <a:p>
            <a:pPr lvl="1"/>
            <a:r>
              <a:rPr lang="en-US" dirty="0" smtClean="0"/>
              <a:t>Functional Specifications</a:t>
            </a:r>
          </a:p>
          <a:p>
            <a:pPr lvl="1"/>
            <a:r>
              <a:rPr lang="en-US" dirty="0" smtClean="0"/>
              <a:t>Resource consumption</a:t>
            </a:r>
          </a:p>
          <a:p>
            <a:pPr lvl="1"/>
            <a:r>
              <a:rPr lang="en-US" dirty="0" smtClean="0"/>
              <a:t>Dependencies</a:t>
            </a:r>
          </a:p>
          <a:p>
            <a:r>
              <a:rPr lang="en-US" dirty="0" smtClean="0"/>
              <a:t>DFU metadata can be discovered automatically (Muse / </a:t>
            </a:r>
            <a:r>
              <a:rPr lang="en-US" dirty="0" err="1" smtClean="0"/>
              <a:t>Droidscope</a:t>
            </a:r>
            <a:r>
              <a:rPr lang="en-US" dirty="0" smtClean="0"/>
              <a:t> / Mutation Testing), or through explicit programmer annotations</a:t>
            </a:r>
          </a:p>
          <a:p>
            <a:pPr marL="0" indent="0">
              <a:buNone/>
            </a:pPr>
            <a:endParaRPr lang="en-US" dirty="0"/>
          </a:p>
        </p:txBody>
      </p:sp>
      <p:sp>
        <p:nvSpPr>
          <p:cNvPr id="3" name="Slide Number Placeholder 2"/>
          <p:cNvSpPr>
            <a:spLocks noGrp="1"/>
          </p:cNvSpPr>
          <p:nvPr>
            <p:ph type="sldNum" sz="quarter" idx="12"/>
          </p:nvPr>
        </p:nvSpPr>
        <p:spPr/>
        <p:txBody>
          <a:bodyPr/>
          <a:lstStyle/>
          <a:p>
            <a:fld id="{5163728A-5C6C-4DC9-ACFF-9E47917C1905}" type="slidenum">
              <a:rPr lang="en-US" smtClean="0"/>
              <a:pPr/>
              <a:t>16</a:t>
            </a:fld>
            <a:endParaRPr lang="en-US"/>
          </a:p>
        </p:txBody>
      </p:sp>
    </p:spTree>
    <p:extLst>
      <p:ext uri="{BB962C8B-B14F-4D97-AF65-F5344CB8AC3E}">
        <p14:creationId xmlns:p14="http://schemas.microsoft.com/office/powerpoint/2010/main" val="632426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Analysis Algorithm</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17</a:t>
            </a:fld>
            <a:endParaRPr lang="en-US"/>
          </a:p>
        </p:txBody>
      </p:sp>
      <p:sp>
        <p:nvSpPr>
          <p:cNvPr id="5" name="Flowchart: Document 4"/>
          <p:cNvSpPr/>
          <p:nvPr/>
        </p:nvSpPr>
        <p:spPr>
          <a:xfrm>
            <a:off x="315057" y="1199992"/>
            <a:ext cx="1446835" cy="1398241"/>
          </a:xfrm>
          <a:prstGeom prst="flowChartDocumen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0000"/>
                </a:solidFill>
              </a:rPr>
              <a:t>Scenario: deployment hardware, mission req.</a:t>
            </a:r>
            <a:endParaRPr lang="en-US" dirty="0">
              <a:solidFill>
                <a:srgbClr val="000000"/>
              </a:solidFill>
            </a:endParaRPr>
          </a:p>
        </p:txBody>
      </p:sp>
      <p:sp>
        <p:nvSpPr>
          <p:cNvPr id="6" name="Rectangle 5"/>
          <p:cNvSpPr/>
          <p:nvPr/>
        </p:nvSpPr>
        <p:spPr>
          <a:xfrm>
            <a:off x="2207011" y="980030"/>
            <a:ext cx="4427033" cy="4696008"/>
          </a:xfrm>
          <a:prstGeom prst="rect">
            <a:avLst/>
          </a:prstGeom>
          <a:solidFill>
            <a:schemeClr val="accent1">
              <a:lumMod val="40000"/>
              <a:lumOff val="60000"/>
            </a:schemeClr>
          </a:solid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 name="Straight Arrow Connector 7"/>
          <p:cNvCxnSpPr/>
          <p:nvPr/>
        </p:nvCxnSpPr>
        <p:spPr>
          <a:xfrm>
            <a:off x="1761892" y="1754151"/>
            <a:ext cx="445119" cy="4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Diamond 8"/>
          <p:cNvSpPr/>
          <p:nvPr/>
        </p:nvSpPr>
        <p:spPr>
          <a:xfrm>
            <a:off x="2263699" y="1260090"/>
            <a:ext cx="1884555" cy="970157"/>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tx1"/>
                </a:solidFill>
              </a:rPr>
              <a:t>Match Mission Functionality</a:t>
            </a:r>
            <a:endParaRPr lang="en-US" sz="1100" dirty="0">
              <a:solidFill>
                <a:schemeClr val="tx1"/>
              </a:solidFill>
            </a:endParaRPr>
          </a:p>
        </p:txBody>
      </p:sp>
      <p:cxnSp>
        <p:nvCxnSpPr>
          <p:cNvPr id="10" name="Straight Arrow Connector 9"/>
          <p:cNvCxnSpPr>
            <a:stCxn id="9" idx="3"/>
            <a:endCxn id="15" idx="3"/>
          </p:cNvCxnSpPr>
          <p:nvPr/>
        </p:nvCxnSpPr>
        <p:spPr>
          <a:xfrm>
            <a:off x="4148254" y="1745169"/>
            <a:ext cx="854925" cy="94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Hexagon 14"/>
          <p:cNvSpPr/>
          <p:nvPr/>
        </p:nvSpPr>
        <p:spPr>
          <a:xfrm>
            <a:off x="5003179" y="1323585"/>
            <a:ext cx="1375319" cy="862060"/>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000000"/>
                </a:solidFill>
              </a:rPr>
              <a:t>Look for compose options (functionality)</a:t>
            </a:r>
            <a:endParaRPr lang="en-US" sz="1100" dirty="0">
              <a:solidFill>
                <a:srgbClr val="000000"/>
              </a:solidFill>
            </a:endParaRPr>
          </a:p>
        </p:txBody>
      </p:sp>
      <p:cxnSp>
        <p:nvCxnSpPr>
          <p:cNvPr id="17" name="Straight Arrow Connector 16"/>
          <p:cNvCxnSpPr/>
          <p:nvPr/>
        </p:nvCxnSpPr>
        <p:spPr>
          <a:xfrm flipH="1">
            <a:off x="3668752" y="1260090"/>
            <a:ext cx="709590" cy="167269"/>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flipV="1">
            <a:off x="4420527" y="1260090"/>
            <a:ext cx="731337" cy="236034"/>
          </a:xfrm>
          <a:prstGeom prst="straightConnector1">
            <a:avLst/>
          </a:prstGeom>
          <a:ln>
            <a:prstDash val="dash"/>
            <a:tailEnd type="non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9" idx="2"/>
            <a:endCxn id="29" idx="0"/>
          </p:cNvCxnSpPr>
          <p:nvPr/>
        </p:nvCxnSpPr>
        <p:spPr>
          <a:xfrm>
            <a:off x="3205977" y="2230247"/>
            <a:ext cx="7437" cy="4383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4368769" y="1745168"/>
            <a:ext cx="413896" cy="307777"/>
          </a:xfrm>
          <a:prstGeom prst="rect">
            <a:avLst/>
          </a:prstGeom>
          <a:noFill/>
        </p:spPr>
        <p:txBody>
          <a:bodyPr wrap="none" rtlCol="0">
            <a:spAutoFit/>
          </a:bodyPr>
          <a:lstStyle/>
          <a:p>
            <a:r>
              <a:rPr lang="en-US" sz="1400" dirty="0" smtClean="0"/>
              <a:t>No</a:t>
            </a:r>
            <a:endParaRPr lang="en-US" dirty="0"/>
          </a:p>
        </p:txBody>
      </p:sp>
      <p:sp>
        <p:nvSpPr>
          <p:cNvPr id="28" name="TextBox 27"/>
          <p:cNvSpPr txBox="1"/>
          <p:nvPr/>
        </p:nvSpPr>
        <p:spPr>
          <a:xfrm>
            <a:off x="2792080" y="2230247"/>
            <a:ext cx="477567" cy="307777"/>
          </a:xfrm>
          <a:prstGeom prst="rect">
            <a:avLst/>
          </a:prstGeom>
          <a:noFill/>
        </p:spPr>
        <p:txBody>
          <a:bodyPr wrap="none" rtlCol="0">
            <a:spAutoFit/>
          </a:bodyPr>
          <a:lstStyle/>
          <a:p>
            <a:r>
              <a:rPr lang="en-US" sz="1400" dirty="0" smtClean="0"/>
              <a:t>Yes</a:t>
            </a:r>
            <a:endParaRPr lang="en-US" dirty="0"/>
          </a:p>
        </p:txBody>
      </p:sp>
      <p:sp>
        <p:nvSpPr>
          <p:cNvPr id="29" name="Diamond 28"/>
          <p:cNvSpPr/>
          <p:nvPr/>
        </p:nvSpPr>
        <p:spPr>
          <a:xfrm>
            <a:off x="2271136" y="2668554"/>
            <a:ext cx="1884555" cy="970157"/>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tx1"/>
                </a:solidFill>
              </a:rPr>
              <a:t>Fit Resource Constraints</a:t>
            </a:r>
            <a:endParaRPr lang="en-US" sz="1100" dirty="0">
              <a:solidFill>
                <a:schemeClr val="tx1"/>
              </a:solidFill>
            </a:endParaRPr>
          </a:p>
        </p:txBody>
      </p:sp>
      <p:cxnSp>
        <p:nvCxnSpPr>
          <p:cNvPr id="30" name="Straight Arrow Connector 29"/>
          <p:cNvCxnSpPr>
            <a:stCxn id="29" idx="3"/>
            <a:endCxn id="36" idx="3"/>
          </p:cNvCxnSpPr>
          <p:nvPr/>
        </p:nvCxnSpPr>
        <p:spPr>
          <a:xfrm>
            <a:off x="4155691" y="3153633"/>
            <a:ext cx="84748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3269647" y="2529099"/>
            <a:ext cx="2421191" cy="0"/>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29" idx="2"/>
            <a:endCxn id="51" idx="0"/>
          </p:cNvCxnSpPr>
          <p:nvPr/>
        </p:nvCxnSpPr>
        <p:spPr>
          <a:xfrm>
            <a:off x="3213414" y="3638711"/>
            <a:ext cx="7432" cy="1739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4376206" y="3153632"/>
            <a:ext cx="413896" cy="307777"/>
          </a:xfrm>
          <a:prstGeom prst="rect">
            <a:avLst/>
          </a:prstGeom>
          <a:noFill/>
        </p:spPr>
        <p:txBody>
          <a:bodyPr wrap="none" rtlCol="0">
            <a:spAutoFit/>
          </a:bodyPr>
          <a:lstStyle/>
          <a:p>
            <a:r>
              <a:rPr lang="en-US" sz="1400" dirty="0" smtClean="0"/>
              <a:t>No</a:t>
            </a:r>
            <a:endParaRPr lang="en-US" dirty="0"/>
          </a:p>
        </p:txBody>
      </p:sp>
      <p:sp>
        <p:nvSpPr>
          <p:cNvPr id="34" name="TextBox 33"/>
          <p:cNvSpPr txBox="1"/>
          <p:nvPr/>
        </p:nvSpPr>
        <p:spPr>
          <a:xfrm>
            <a:off x="2719117" y="3603097"/>
            <a:ext cx="477567" cy="307777"/>
          </a:xfrm>
          <a:prstGeom prst="rect">
            <a:avLst/>
          </a:prstGeom>
          <a:noFill/>
        </p:spPr>
        <p:txBody>
          <a:bodyPr wrap="none" rtlCol="0">
            <a:spAutoFit/>
          </a:bodyPr>
          <a:lstStyle/>
          <a:p>
            <a:r>
              <a:rPr lang="en-US" sz="1400" dirty="0" smtClean="0"/>
              <a:t>Yes</a:t>
            </a:r>
            <a:endParaRPr lang="en-US" dirty="0"/>
          </a:p>
        </p:txBody>
      </p:sp>
      <p:sp>
        <p:nvSpPr>
          <p:cNvPr id="36" name="Hexagon 35"/>
          <p:cNvSpPr/>
          <p:nvPr/>
        </p:nvSpPr>
        <p:spPr>
          <a:xfrm>
            <a:off x="5003180" y="2722603"/>
            <a:ext cx="1375318" cy="862060"/>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000000"/>
                </a:solidFill>
              </a:rPr>
              <a:t>Look for compose options (resources)</a:t>
            </a:r>
            <a:endParaRPr lang="en-US" sz="1100" dirty="0">
              <a:solidFill>
                <a:srgbClr val="000000"/>
              </a:solidFill>
            </a:endParaRPr>
          </a:p>
        </p:txBody>
      </p:sp>
      <p:cxnSp>
        <p:nvCxnSpPr>
          <p:cNvPr id="38" name="Straight Arrow Connector 37"/>
          <p:cNvCxnSpPr/>
          <p:nvPr/>
        </p:nvCxnSpPr>
        <p:spPr>
          <a:xfrm flipH="1" flipV="1">
            <a:off x="5690838" y="2529099"/>
            <a:ext cx="2" cy="193507"/>
          </a:xfrm>
          <a:prstGeom prst="straightConnector1">
            <a:avLst/>
          </a:prstGeom>
          <a:ln>
            <a:prstDash val="dash"/>
            <a:tailEnd type="none"/>
          </a:ln>
        </p:spPr>
        <p:style>
          <a:lnRef idx="2">
            <a:schemeClr val="accent1"/>
          </a:lnRef>
          <a:fillRef idx="0">
            <a:schemeClr val="accent1"/>
          </a:fillRef>
          <a:effectRef idx="1">
            <a:schemeClr val="accent1"/>
          </a:effectRef>
          <a:fontRef idx="minor">
            <a:schemeClr val="tx1"/>
          </a:fontRef>
        </p:style>
      </p:cxnSp>
      <p:sp>
        <p:nvSpPr>
          <p:cNvPr id="51" name="Diamond 50"/>
          <p:cNvSpPr/>
          <p:nvPr/>
        </p:nvSpPr>
        <p:spPr>
          <a:xfrm>
            <a:off x="2585226" y="3812676"/>
            <a:ext cx="1271239" cy="638966"/>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tx1"/>
                </a:solidFill>
              </a:rPr>
              <a:t>Builds</a:t>
            </a:r>
            <a:endParaRPr lang="en-US" sz="1100" dirty="0">
              <a:solidFill>
                <a:schemeClr val="tx1"/>
              </a:solidFill>
            </a:endParaRPr>
          </a:p>
        </p:txBody>
      </p:sp>
      <p:cxnSp>
        <p:nvCxnSpPr>
          <p:cNvPr id="52" name="Straight Arrow Connector 51"/>
          <p:cNvCxnSpPr>
            <a:stCxn id="51" idx="3"/>
            <a:endCxn id="57" idx="3"/>
          </p:cNvCxnSpPr>
          <p:nvPr/>
        </p:nvCxnSpPr>
        <p:spPr>
          <a:xfrm>
            <a:off x="3856465" y="4132159"/>
            <a:ext cx="1139277" cy="21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flipH="1">
            <a:off x="3205978" y="2392447"/>
            <a:ext cx="3172520" cy="0"/>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51" idx="2"/>
            <a:endCxn id="61" idx="0"/>
          </p:cNvCxnSpPr>
          <p:nvPr/>
        </p:nvCxnSpPr>
        <p:spPr>
          <a:xfrm flipH="1">
            <a:off x="3218986" y="4451642"/>
            <a:ext cx="1860" cy="2587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4378342" y="4220775"/>
            <a:ext cx="413896" cy="307777"/>
          </a:xfrm>
          <a:prstGeom prst="rect">
            <a:avLst/>
          </a:prstGeom>
          <a:noFill/>
        </p:spPr>
        <p:txBody>
          <a:bodyPr wrap="none" rtlCol="0">
            <a:spAutoFit/>
          </a:bodyPr>
          <a:lstStyle/>
          <a:p>
            <a:r>
              <a:rPr lang="en-US" sz="1400" dirty="0" smtClean="0"/>
              <a:t>No</a:t>
            </a:r>
            <a:endParaRPr lang="en-US" dirty="0"/>
          </a:p>
        </p:txBody>
      </p:sp>
      <p:sp>
        <p:nvSpPr>
          <p:cNvPr id="56" name="TextBox 55"/>
          <p:cNvSpPr txBox="1"/>
          <p:nvPr/>
        </p:nvSpPr>
        <p:spPr>
          <a:xfrm>
            <a:off x="2719116" y="4402578"/>
            <a:ext cx="477567" cy="307777"/>
          </a:xfrm>
          <a:prstGeom prst="rect">
            <a:avLst/>
          </a:prstGeom>
          <a:noFill/>
        </p:spPr>
        <p:txBody>
          <a:bodyPr wrap="none" rtlCol="0">
            <a:spAutoFit/>
          </a:bodyPr>
          <a:lstStyle/>
          <a:p>
            <a:r>
              <a:rPr lang="en-US" sz="1400" dirty="0" smtClean="0"/>
              <a:t>Yes</a:t>
            </a:r>
            <a:endParaRPr lang="en-US" dirty="0"/>
          </a:p>
        </p:txBody>
      </p:sp>
      <p:sp>
        <p:nvSpPr>
          <p:cNvPr id="57" name="Hexagon 56"/>
          <p:cNvSpPr/>
          <p:nvPr/>
        </p:nvSpPr>
        <p:spPr>
          <a:xfrm>
            <a:off x="4995742" y="3703308"/>
            <a:ext cx="1375318" cy="862060"/>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000000"/>
                </a:solidFill>
              </a:rPr>
              <a:t>Look for compose options (transforms)</a:t>
            </a:r>
            <a:endParaRPr lang="en-US" sz="1100" dirty="0">
              <a:solidFill>
                <a:srgbClr val="000000"/>
              </a:solidFill>
            </a:endParaRPr>
          </a:p>
        </p:txBody>
      </p:sp>
      <p:cxnSp>
        <p:nvCxnSpPr>
          <p:cNvPr id="58" name="Straight Arrow Connector 57"/>
          <p:cNvCxnSpPr/>
          <p:nvPr/>
        </p:nvCxnSpPr>
        <p:spPr>
          <a:xfrm flipV="1">
            <a:off x="6463985" y="2384136"/>
            <a:ext cx="0" cy="1750202"/>
          </a:xfrm>
          <a:prstGeom prst="straightConnector1">
            <a:avLst/>
          </a:prstGeom>
          <a:ln>
            <a:prstDash val="dash"/>
            <a:tailEnd type="none"/>
          </a:ln>
        </p:spPr>
        <p:style>
          <a:lnRef idx="2">
            <a:schemeClr val="accent1"/>
          </a:lnRef>
          <a:fillRef idx="0">
            <a:schemeClr val="accent1"/>
          </a:fillRef>
          <a:effectRef idx="1">
            <a:schemeClr val="accent1"/>
          </a:effectRef>
          <a:fontRef idx="minor">
            <a:schemeClr val="tx1"/>
          </a:fontRef>
        </p:style>
      </p:cxnSp>
      <p:sp>
        <p:nvSpPr>
          <p:cNvPr id="61" name="Diamond 60"/>
          <p:cNvSpPr/>
          <p:nvPr/>
        </p:nvSpPr>
        <p:spPr>
          <a:xfrm>
            <a:off x="2596377" y="4710355"/>
            <a:ext cx="1245217" cy="638966"/>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tx1"/>
                </a:solidFill>
              </a:rPr>
              <a:t>Runs</a:t>
            </a:r>
            <a:endParaRPr lang="en-US" sz="1100" dirty="0">
              <a:solidFill>
                <a:schemeClr val="tx1"/>
              </a:solidFill>
            </a:endParaRPr>
          </a:p>
        </p:txBody>
      </p:sp>
      <p:cxnSp>
        <p:nvCxnSpPr>
          <p:cNvPr id="62" name="Straight Arrow Connector 61"/>
          <p:cNvCxnSpPr>
            <a:stCxn id="61" idx="3"/>
            <a:endCxn id="67" idx="3"/>
          </p:cNvCxnSpPr>
          <p:nvPr/>
        </p:nvCxnSpPr>
        <p:spPr>
          <a:xfrm>
            <a:off x="3841594" y="5029838"/>
            <a:ext cx="1161586" cy="33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61" idx="2"/>
          </p:cNvCxnSpPr>
          <p:nvPr/>
        </p:nvCxnSpPr>
        <p:spPr>
          <a:xfrm>
            <a:off x="3218986" y="5349321"/>
            <a:ext cx="1860" cy="4939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4368768" y="5137430"/>
            <a:ext cx="413896" cy="307777"/>
          </a:xfrm>
          <a:prstGeom prst="rect">
            <a:avLst/>
          </a:prstGeom>
          <a:noFill/>
        </p:spPr>
        <p:txBody>
          <a:bodyPr wrap="none" rtlCol="0">
            <a:spAutoFit/>
          </a:bodyPr>
          <a:lstStyle/>
          <a:p>
            <a:r>
              <a:rPr lang="en-US" sz="1400" dirty="0" smtClean="0"/>
              <a:t>No</a:t>
            </a:r>
            <a:endParaRPr lang="en-US" dirty="0"/>
          </a:p>
        </p:txBody>
      </p:sp>
      <p:sp>
        <p:nvSpPr>
          <p:cNvPr id="66" name="TextBox 65"/>
          <p:cNvSpPr txBox="1"/>
          <p:nvPr/>
        </p:nvSpPr>
        <p:spPr>
          <a:xfrm>
            <a:off x="2719115" y="5351599"/>
            <a:ext cx="477567" cy="307777"/>
          </a:xfrm>
          <a:prstGeom prst="rect">
            <a:avLst/>
          </a:prstGeom>
          <a:noFill/>
        </p:spPr>
        <p:txBody>
          <a:bodyPr wrap="none" rtlCol="0">
            <a:spAutoFit/>
          </a:bodyPr>
          <a:lstStyle/>
          <a:p>
            <a:r>
              <a:rPr lang="en-US" sz="1400" dirty="0" smtClean="0"/>
              <a:t>Yes</a:t>
            </a:r>
            <a:endParaRPr lang="en-US" dirty="0"/>
          </a:p>
        </p:txBody>
      </p:sp>
      <p:sp>
        <p:nvSpPr>
          <p:cNvPr id="67" name="Hexagon 66"/>
          <p:cNvSpPr/>
          <p:nvPr/>
        </p:nvSpPr>
        <p:spPr>
          <a:xfrm>
            <a:off x="5003180" y="4602108"/>
            <a:ext cx="1375318" cy="862060"/>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Re-profile DFUs or Manual Input (e.g. fix DFU metadata)</a:t>
            </a:r>
            <a:endParaRPr lang="en-US" sz="1100" dirty="0">
              <a:solidFill>
                <a:schemeClr val="tx1"/>
              </a:solidFill>
            </a:endParaRPr>
          </a:p>
        </p:txBody>
      </p:sp>
      <p:cxnSp>
        <p:nvCxnSpPr>
          <p:cNvPr id="69" name="Straight Arrow Connector 68"/>
          <p:cNvCxnSpPr/>
          <p:nvPr/>
        </p:nvCxnSpPr>
        <p:spPr>
          <a:xfrm flipH="1">
            <a:off x="3213415" y="2288374"/>
            <a:ext cx="3354653" cy="0"/>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flipV="1">
            <a:off x="6568068" y="2288374"/>
            <a:ext cx="0" cy="2744765"/>
          </a:xfrm>
          <a:prstGeom prst="straightConnector1">
            <a:avLst/>
          </a:prstGeom>
          <a:ln>
            <a:prstDash val="dash"/>
            <a:tailEnd type="none"/>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a:stCxn id="67" idx="0"/>
          </p:cNvCxnSpPr>
          <p:nvPr/>
        </p:nvCxnSpPr>
        <p:spPr>
          <a:xfrm>
            <a:off x="6378498" y="5033138"/>
            <a:ext cx="189570" cy="0"/>
          </a:xfrm>
          <a:prstGeom prst="straightConnector1">
            <a:avLst/>
          </a:prstGeom>
          <a:ln>
            <a:prstDash val="dash"/>
            <a:tailEnd type="none"/>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57" idx="0"/>
          </p:cNvCxnSpPr>
          <p:nvPr/>
        </p:nvCxnSpPr>
        <p:spPr>
          <a:xfrm>
            <a:off x="6371060" y="4134338"/>
            <a:ext cx="92925" cy="0"/>
          </a:xfrm>
          <a:prstGeom prst="straightConnector1">
            <a:avLst/>
          </a:prstGeom>
          <a:ln>
            <a:prstDash val="dash"/>
            <a:tailEnd type="none"/>
          </a:ln>
        </p:spPr>
        <p:style>
          <a:lnRef idx="2">
            <a:schemeClr val="accent1"/>
          </a:lnRef>
          <a:fillRef idx="0">
            <a:schemeClr val="accent1"/>
          </a:fillRef>
          <a:effectRef idx="1">
            <a:schemeClr val="accent1"/>
          </a:effectRef>
          <a:fontRef idx="minor">
            <a:schemeClr val="tx1"/>
          </a:fontRef>
        </p:style>
      </p:cxnSp>
      <p:sp>
        <p:nvSpPr>
          <p:cNvPr id="98" name="Flowchart: Terminator 97"/>
          <p:cNvSpPr/>
          <p:nvPr/>
        </p:nvSpPr>
        <p:spPr>
          <a:xfrm>
            <a:off x="2853781" y="5843239"/>
            <a:ext cx="2298081" cy="301752"/>
          </a:xfrm>
          <a:prstGeom prst="flowChartTerminator">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Deploy new variant</a:t>
            </a:r>
            <a:endParaRPr lang="en-US" dirty="0">
              <a:solidFill>
                <a:schemeClr val="tx1"/>
              </a:solidFill>
            </a:endParaRPr>
          </a:p>
        </p:txBody>
      </p:sp>
      <p:sp>
        <p:nvSpPr>
          <p:cNvPr id="42" name="TextBox 41"/>
          <p:cNvSpPr txBox="1"/>
          <p:nvPr/>
        </p:nvSpPr>
        <p:spPr>
          <a:xfrm>
            <a:off x="7630511" y="1296932"/>
            <a:ext cx="2443656" cy="646331"/>
          </a:xfrm>
          <a:prstGeom prst="rect">
            <a:avLst/>
          </a:prstGeom>
          <a:solidFill>
            <a:schemeClr val="tx1"/>
          </a:solidFill>
        </p:spPr>
        <p:txBody>
          <a:bodyPr wrap="square" rtlCol="0">
            <a:spAutoFit/>
          </a:bodyPr>
          <a:lstStyle/>
          <a:p>
            <a:r>
              <a:rPr lang="en-US" dirty="0" smtClean="0">
                <a:solidFill>
                  <a:schemeClr val="bg1"/>
                </a:solidFill>
              </a:rPr>
              <a:t>Sent comments on this separately</a:t>
            </a:r>
            <a:endParaRPr lang="en-US" dirty="0">
              <a:solidFill>
                <a:schemeClr val="bg1"/>
              </a:solidFill>
            </a:endParaRPr>
          </a:p>
        </p:txBody>
      </p:sp>
    </p:spTree>
    <p:extLst>
      <p:ext uri="{BB962C8B-B14F-4D97-AF65-F5344CB8AC3E}">
        <p14:creationId xmlns:p14="http://schemas.microsoft.com/office/powerpoint/2010/main" val="3109664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Matching Mission Functionality</a:t>
            </a:r>
            <a:endParaRPr lang="en-US" dirty="0"/>
          </a:p>
        </p:txBody>
      </p:sp>
      <p:sp>
        <p:nvSpPr>
          <p:cNvPr id="5" name="Content Placeholder 4"/>
          <p:cNvSpPr>
            <a:spLocks noGrp="1"/>
          </p:cNvSpPr>
          <p:nvPr>
            <p:ph idx="1"/>
          </p:nvPr>
        </p:nvSpPr>
        <p:spPr/>
        <p:txBody>
          <a:bodyPr/>
          <a:lstStyle/>
          <a:p>
            <a:r>
              <a:rPr lang="en-US" dirty="0" smtClean="0"/>
              <a:t>Map mission requirements to properties of functional units</a:t>
            </a:r>
          </a:p>
          <a:p>
            <a:r>
              <a:rPr lang="en-US" dirty="0" smtClean="0"/>
              <a:t>For each type of functionality:</a:t>
            </a:r>
          </a:p>
          <a:p>
            <a:pPr lvl="1"/>
            <a:r>
              <a:rPr lang="en-US" dirty="0" smtClean="0"/>
              <a:t>Evaluate if any available DFU implementation for a given type of functionality satisfies all required properties</a:t>
            </a:r>
          </a:p>
          <a:p>
            <a:pPr lvl="2"/>
            <a:r>
              <a:rPr lang="en-US" dirty="0" smtClean="0"/>
              <a:t>Build list of compliant DFUs</a:t>
            </a:r>
          </a:p>
          <a:p>
            <a:r>
              <a:rPr lang="en-US" dirty="0" smtClean="0"/>
              <a:t>If we have at least one candidate DFU for each type of functionality, move on to resource constraint checking.</a:t>
            </a:r>
          </a:p>
          <a:p>
            <a:endParaRPr lang="en-US" dirty="0" smtClean="0"/>
          </a:p>
        </p:txBody>
      </p:sp>
      <p:sp>
        <p:nvSpPr>
          <p:cNvPr id="3" name="Slide Number Placeholder 2"/>
          <p:cNvSpPr>
            <a:spLocks noGrp="1"/>
          </p:cNvSpPr>
          <p:nvPr>
            <p:ph type="sldNum" sz="quarter" idx="12"/>
          </p:nvPr>
        </p:nvSpPr>
        <p:spPr/>
        <p:txBody>
          <a:bodyPr/>
          <a:lstStyle/>
          <a:p>
            <a:fld id="{5163728A-5C6C-4DC9-ACFF-9E47917C1905}" type="slidenum">
              <a:rPr lang="en-US" smtClean="0"/>
              <a:pPr/>
              <a:t>18</a:t>
            </a:fld>
            <a:endParaRPr lang="en-US"/>
          </a:p>
        </p:txBody>
      </p:sp>
    </p:spTree>
    <p:extLst>
      <p:ext uri="{BB962C8B-B14F-4D97-AF65-F5344CB8AC3E}">
        <p14:creationId xmlns:p14="http://schemas.microsoft.com/office/powerpoint/2010/main" val="42362964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 Constraint Checking</a:t>
            </a:r>
            <a:endParaRPr lang="en-US" dirty="0"/>
          </a:p>
        </p:txBody>
      </p:sp>
      <p:sp>
        <p:nvSpPr>
          <p:cNvPr id="3" name="Content Placeholder 2"/>
          <p:cNvSpPr>
            <a:spLocks noGrp="1"/>
          </p:cNvSpPr>
          <p:nvPr>
            <p:ph idx="1"/>
          </p:nvPr>
        </p:nvSpPr>
        <p:spPr/>
        <p:txBody>
          <a:bodyPr/>
          <a:lstStyle/>
          <a:p>
            <a:r>
              <a:rPr lang="en-US" dirty="0" smtClean="0"/>
              <a:t>Generate series of proposed solutions</a:t>
            </a:r>
          </a:p>
          <a:p>
            <a:pPr lvl="1"/>
            <a:r>
              <a:rPr lang="en-US" dirty="0" smtClean="0"/>
              <a:t>E.g. if application has two functional types </a:t>
            </a:r>
            <a:r>
              <a:rPr lang="en-US" i="1" dirty="0" smtClean="0"/>
              <a:t>logger</a:t>
            </a:r>
            <a:r>
              <a:rPr lang="en-US" dirty="0" smtClean="0"/>
              <a:t> and </a:t>
            </a:r>
            <a:r>
              <a:rPr lang="en-US" i="1" dirty="0" err="1" smtClean="0"/>
              <a:t>locationProvider</a:t>
            </a:r>
            <a:r>
              <a:rPr lang="en-US" dirty="0" smtClean="0"/>
              <a:t>, and 2 DFUs that implement </a:t>
            </a:r>
            <a:r>
              <a:rPr lang="en-US" i="1" dirty="0" smtClean="0"/>
              <a:t>logger</a:t>
            </a:r>
            <a:r>
              <a:rPr lang="en-US" dirty="0" smtClean="0"/>
              <a:t> and 3 DFUs that implement </a:t>
            </a:r>
            <a:r>
              <a:rPr lang="en-US" i="1" dirty="0" err="1" smtClean="0"/>
              <a:t>locationProvider</a:t>
            </a:r>
            <a:r>
              <a:rPr lang="en-US" dirty="0" smtClean="0"/>
              <a:t>, we get 6 possible solutions that satisfy the mission req.</a:t>
            </a:r>
          </a:p>
          <a:p>
            <a:r>
              <a:rPr lang="en-US" dirty="0" smtClean="0"/>
              <a:t>Evaluate the proposed full-application solution against available resources.</a:t>
            </a:r>
          </a:p>
          <a:p>
            <a:r>
              <a:rPr lang="en-US" dirty="0" smtClean="0"/>
              <a:t>If any feasible solutions are found, move on to build.</a:t>
            </a:r>
          </a:p>
          <a:p>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19</a:t>
            </a:fld>
            <a:endParaRPr lang="en-US"/>
          </a:p>
        </p:txBody>
      </p:sp>
    </p:spTree>
    <p:extLst>
      <p:ext uri="{BB962C8B-B14F-4D97-AF65-F5344CB8AC3E}">
        <p14:creationId xmlns:p14="http://schemas.microsoft.com/office/powerpoint/2010/main" val="3048120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a:t>
            </a:r>
            <a:endParaRPr lang="en-US" dirty="0"/>
          </a:p>
        </p:txBody>
      </p:sp>
      <p:sp>
        <p:nvSpPr>
          <p:cNvPr id="3" name="Content Placeholder 2"/>
          <p:cNvSpPr>
            <a:spLocks noGrp="1"/>
          </p:cNvSpPr>
          <p:nvPr>
            <p:ph idx="1"/>
          </p:nvPr>
        </p:nvSpPr>
        <p:spPr>
          <a:xfrm>
            <a:off x="439948" y="1146777"/>
            <a:ext cx="8229600" cy="5586621"/>
          </a:xfrm>
        </p:spPr>
        <p:txBody>
          <a:bodyPr/>
          <a:lstStyle/>
          <a:p>
            <a:r>
              <a:rPr lang="en-US" sz="2000" dirty="0" smtClean="0"/>
              <a:t>Program status/summary (Matt)</a:t>
            </a:r>
          </a:p>
          <a:p>
            <a:pPr lvl="1"/>
            <a:r>
              <a:rPr lang="en-US" sz="1800" dirty="0"/>
              <a:t>W</a:t>
            </a:r>
            <a:r>
              <a:rPr lang="en-US" sz="1800" dirty="0" smtClean="0"/>
              <a:t>here we are/accomplishments</a:t>
            </a:r>
          </a:p>
          <a:p>
            <a:r>
              <a:rPr lang="en-US" sz="2000" dirty="0" smtClean="0"/>
              <a:t>The </a:t>
            </a:r>
            <a:r>
              <a:rPr lang="en-US" sz="2000" dirty="0" err="1" smtClean="0"/>
              <a:t>IMMoRTALS</a:t>
            </a:r>
            <a:r>
              <a:rPr lang="en-US" sz="2000" dirty="0" smtClean="0"/>
              <a:t> Tactical SA Information Sharing Platform (Matt)</a:t>
            </a:r>
          </a:p>
          <a:p>
            <a:pPr lvl="1"/>
            <a:r>
              <a:rPr lang="en-US" sz="1800" dirty="0" smtClean="0"/>
              <a:t>Challenge Problems, Motivating examples, concept of operation, illustration of the problem/solution space and complexity</a:t>
            </a:r>
          </a:p>
          <a:p>
            <a:r>
              <a:rPr lang="en-US" sz="2000" dirty="0" smtClean="0"/>
              <a:t>Technical Deep Dive (Matt introduces and then hands off)</a:t>
            </a:r>
          </a:p>
          <a:p>
            <a:pPr lvl="1"/>
            <a:r>
              <a:rPr lang="en-US" sz="1800" dirty="0" smtClean="0"/>
              <a:t>Summarize current thrusts that we are working on, identify the 1 or 2 that we will deep dive into</a:t>
            </a:r>
          </a:p>
          <a:p>
            <a:pPr lvl="1"/>
            <a:r>
              <a:rPr lang="en-US" sz="1800" dirty="0" smtClean="0"/>
              <a:t>Candidates for deep dive (will we have time for all?)</a:t>
            </a:r>
          </a:p>
          <a:p>
            <a:pPr lvl="2"/>
            <a:r>
              <a:rPr lang="en-US" sz="1400" dirty="0" smtClean="0"/>
              <a:t>Modeling the ecosystem– why it is important, what have we done, what next (Vanderbilt)</a:t>
            </a:r>
          </a:p>
          <a:p>
            <a:pPr lvl="2"/>
            <a:r>
              <a:rPr lang="en-US" sz="1400" dirty="0" smtClean="0"/>
              <a:t>Discovering resource dependency and requirements– why it is important, what have we done, what next (two parts– Syracuse and OSU/Alex)</a:t>
            </a:r>
          </a:p>
          <a:p>
            <a:pPr lvl="2"/>
            <a:r>
              <a:rPr lang="en-US" sz="1400" dirty="0" smtClean="0"/>
              <a:t>DAS in action– demo/screenshots (BBN)</a:t>
            </a:r>
          </a:p>
          <a:p>
            <a:r>
              <a:rPr lang="en-US" sz="2000" dirty="0" smtClean="0"/>
              <a:t>Plans for the next quarter (Matt)</a:t>
            </a:r>
          </a:p>
          <a:p>
            <a:r>
              <a:rPr lang="en-US" sz="2000" dirty="0" smtClean="0"/>
              <a:t>Conclusion (Matt)</a:t>
            </a:r>
            <a:endParaRPr lang="en-US" sz="2000" dirty="0"/>
          </a:p>
        </p:txBody>
      </p:sp>
      <p:sp>
        <p:nvSpPr>
          <p:cNvPr id="4" name="Slide Number Placeholder 3"/>
          <p:cNvSpPr>
            <a:spLocks noGrp="1"/>
          </p:cNvSpPr>
          <p:nvPr>
            <p:ph type="sldNum" sz="quarter" idx="12"/>
          </p:nvPr>
        </p:nvSpPr>
        <p:spPr>
          <a:xfrm>
            <a:off x="241300" y="6154264"/>
            <a:ext cx="1268323" cy="365125"/>
          </a:xfrm>
        </p:spPr>
        <p:txBody>
          <a:bodyPr/>
          <a:lstStyle/>
          <a:p>
            <a:fld id="{0840E6D7-221B-40B7-B50C-C3B5231B0D1A}" type="slidenum">
              <a:rPr lang="en-US" smtClean="0"/>
              <a:pPr/>
              <a:t>2</a:t>
            </a:fld>
            <a:endParaRPr lang="en-US"/>
          </a:p>
        </p:txBody>
      </p:sp>
    </p:spTree>
    <p:extLst>
      <p:ext uri="{BB962C8B-B14F-4D97-AF65-F5344CB8AC3E}">
        <p14:creationId xmlns:p14="http://schemas.microsoft.com/office/powerpoint/2010/main" val="15553609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and Test/Run</a:t>
            </a:r>
            <a:endParaRPr lang="en-US" dirty="0"/>
          </a:p>
        </p:txBody>
      </p:sp>
      <p:sp>
        <p:nvSpPr>
          <p:cNvPr id="3" name="Content Placeholder 2"/>
          <p:cNvSpPr>
            <a:spLocks noGrp="1"/>
          </p:cNvSpPr>
          <p:nvPr>
            <p:ph idx="1"/>
          </p:nvPr>
        </p:nvSpPr>
        <p:spPr/>
        <p:txBody>
          <a:bodyPr/>
          <a:lstStyle/>
          <a:p>
            <a:r>
              <a:rPr lang="en-US" dirty="0" smtClean="0"/>
              <a:t>(TODO: some details about how program synthesis is going to work)</a:t>
            </a:r>
          </a:p>
          <a:p>
            <a:r>
              <a:rPr lang="en-US" dirty="0" smtClean="0"/>
              <a:t>If build succeeds, run through validation tests</a:t>
            </a:r>
          </a:p>
          <a:p>
            <a:r>
              <a:rPr lang="en-US" dirty="0" smtClean="0"/>
              <a:t>Deploy</a:t>
            </a:r>
          </a:p>
        </p:txBody>
      </p:sp>
      <p:sp>
        <p:nvSpPr>
          <p:cNvPr id="4" name="Slide Number Placeholder 3"/>
          <p:cNvSpPr>
            <a:spLocks noGrp="1"/>
          </p:cNvSpPr>
          <p:nvPr>
            <p:ph type="sldNum" sz="quarter" idx="12"/>
          </p:nvPr>
        </p:nvSpPr>
        <p:spPr/>
        <p:txBody>
          <a:bodyPr/>
          <a:lstStyle/>
          <a:p>
            <a:fld id="{0840E6D7-221B-40B7-B50C-C3B5231B0D1A}" type="slidenum">
              <a:rPr lang="en-US" smtClean="0"/>
              <a:pPr/>
              <a:t>20</a:t>
            </a:fld>
            <a:endParaRPr lang="en-US"/>
          </a:p>
        </p:txBody>
      </p:sp>
    </p:spTree>
    <p:extLst>
      <p:ext uri="{BB962C8B-B14F-4D97-AF65-F5344CB8AC3E}">
        <p14:creationId xmlns:p14="http://schemas.microsoft.com/office/powerpoint/2010/main" val="1475844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smtClean="0"/>
              <a:t>Functional: e.g. Explicit </a:t>
            </a:r>
            <a:r>
              <a:rPr lang="en-US" i="1" dirty="0" smtClean="0"/>
              <a:t>Mission requirement</a:t>
            </a:r>
            <a:r>
              <a:rPr lang="en-US" dirty="0" smtClean="0"/>
              <a:t> for data-at-rest encryption leads to implied requirement that the  </a:t>
            </a:r>
            <a:r>
              <a:rPr lang="en-US" dirty="0" err="1" smtClean="0"/>
              <a:t>TrackLogger</a:t>
            </a:r>
            <a:r>
              <a:rPr lang="en-US" dirty="0" smtClean="0"/>
              <a:t> DFU must have “encrypted” property.</a:t>
            </a:r>
          </a:p>
          <a:p>
            <a:pPr lvl="1"/>
            <a:r>
              <a:rPr lang="en-US" dirty="0" smtClean="0"/>
              <a:t>Need to compose a </a:t>
            </a:r>
            <a:r>
              <a:rPr lang="en-US" i="1" dirty="0" smtClean="0"/>
              <a:t>Crypto </a:t>
            </a:r>
            <a:r>
              <a:rPr lang="en-US" dirty="0" smtClean="0"/>
              <a:t>DFU with </a:t>
            </a:r>
            <a:r>
              <a:rPr lang="en-US" dirty="0" err="1" smtClean="0"/>
              <a:t>TrackLogger</a:t>
            </a:r>
            <a:r>
              <a:rPr lang="en-US" dirty="0" smtClean="0"/>
              <a:t> implementations to satisfy mission requirements.</a:t>
            </a:r>
          </a:p>
          <a:p>
            <a:r>
              <a:rPr lang="en-US" dirty="0" smtClean="0"/>
              <a:t>Resource: compression of various forms trade off one resource for another</a:t>
            </a:r>
          </a:p>
          <a:p>
            <a:r>
              <a:rPr lang="en-US" dirty="0" smtClean="0"/>
              <a:t>Transform: data-type transformations </a:t>
            </a:r>
          </a:p>
          <a:p>
            <a:pPr lvl="1"/>
            <a:r>
              <a:rPr lang="en-US" dirty="0" smtClean="0"/>
              <a:t>e.g. (double </a:t>
            </a:r>
            <a:r>
              <a:rPr lang="en-US" dirty="0" err="1" smtClean="0"/>
              <a:t>lat</a:t>
            </a:r>
            <a:r>
              <a:rPr lang="en-US" dirty="0" smtClean="0"/>
              <a:t>, double </a:t>
            </a:r>
            <a:r>
              <a:rPr lang="en-US" dirty="0" err="1" smtClean="0"/>
              <a:t>lon</a:t>
            </a:r>
            <a:r>
              <a:rPr lang="en-US" dirty="0" smtClean="0"/>
              <a:t>) -&gt; coordinate structure</a:t>
            </a:r>
            <a:endParaRPr lang="en-US" dirty="0"/>
          </a:p>
        </p:txBody>
      </p:sp>
      <p:sp>
        <p:nvSpPr>
          <p:cNvPr id="2" name="Title 1"/>
          <p:cNvSpPr>
            <a:spLocks noGrp="1"/>
          </p:cNvSpPr>
          <p:nvPr>
            <p:ph type="title"/>
          </p:nvPr>
        </p:nvSpPr>
        <p:spPr/>
        <p:txBody>
          <a:bodyPr/>
          <a:lstStyle/>
          <a:p>
            <a:r>
              <a:rPr lang="en-US" dirty="0" smtClean="0"/>
              <a:t>Composing DFUs</a:t>
            </a:r>
            <a:endParaRPr lang="en-US" dirty="0"/>
          </a:p>
        </p:txBody>
      </p:sp>
      <p:sp>
        <p:nvSpPr>
          <p:cNvPr id="3" name="Slide Number Placeholder 2"/>
          <p:cNvSpPr>
            <a:spLocks noGrp="1"/>
          </p:cNvSpPr>
          <p:nvPr>
            <p:ph type="sldNum" sz="quarter" idx="12"/>
          </p:nvPr>
        </p:nvSpPr>
        <p:spPr/>
        <p:txBody>
          <a:bodyPr/>
          <a:lstStyle/>
          <a:p>
            <a:fld id="{5163728A-5C6C-4DC9-ACFF-9E47917C1905}" type="slidenum">
              <a:rPr lang="en-US" smtClean="0"/>
              <a:pPr/>
              <a:t>21</a:t>
            </a:fld>
            <a:endParaRPr lang="en-US"/>
          </a:p>
        </p:txBody>
      </p:sp>
      <p:sp>
        <p:nvSpPr>
          <p:cNvPr id="5" name="TextBox 4"/>
          <p:cNvSpPr txBox="1"/>
          <p:nvPr/>
        </p:nvSpPr>
        <p:spPr>
          <a:xfrm>
            <a:off x="7249072" y="964959"/>
            <a:ext cx="2443656" cy="1754326"/>
          </a:xfrm>
          <a:prstGeom prst="rect">
            <a:avLst/>
          </a:prstGeom>
          <a:solidFill>
            <a:schemeClr val="tx1"/>
          </a:solidFill>
        </p:spPr>
        <p:txBody>
          <a:bodyPr wrap="square" rtlCol="0">
            <a:spAutoFit/>
          </a:bodyPr>
          <a:lstStyle/>
          <a:p>
            <a:r>
              <a:rPr lang="en-US" dirty="0" smtClean="0">
                <a:solidFill>
                  <a:schemeClr val="bg1"/>
                </a:solidFill>
              </a:rPr>
              <a:t>We already have too much content…..the two motivating example and highlighting the issues will take time…</a:t>
            </a:r>
            <a:endParaRPr lang="en-US" dirty="0">
              <a:solidFill>
                <a:schemeClr val="bg1"/>
              </a:solidFill>
            </a:endParaRPr>
          </a:p>
        </p:txBody>
      </p:sp>
    </p:spTree>
    <p:extLst>
      <p:ext uri="{BB962C8B-B14F-4D97-AF65-F5344CB8AC3E}">
        <p14:creationId xmlns:p14="http://schemas.microsoft.com/office/powerpoint/2010/main" val="33492091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Composing DFUs Challenges</a:t>
            </a:r>
            <a:endParaRPr lang="en-US" dirty="0"/>
          </a:p>
        </p:txBody>
      </p:sp>
      <p:sp>
        <p:nvSpPr>
          <p:cNvPr id="3" name="Content Placeholder 2"/>
          <p:cNvSpPr>
            <a:spLocks noGrp="1"/>
          </p:cNvSpPr>
          <p:nvPr>
            <p:ph idx="1"/>
          </p:nvPr>
        </p:nvSpPr>
        <p:spPr/>
        <p:txBody>
          <a:bodyPr/>
          <a:lstStyle/>
          <a:p>
            <a:r>
              <a:rPr lang="en-US" dirty="0" smtClean="0"/>
              <a:t>Invertible?</a:t>
            </a:r>
          </a:p>
          <a:p>
            <a:pPr lvl="1"/>
            <a:r>
              <a:rPr lang="en-US" dirty="0" smtClean="0"/>
              <a:t>Encryption and some kinds of compression need to be inverted (e.g. if you encrypt on the ‘write’ of some data, you need to decrypt on the ‘read’ of that same data).</a:t>
            </a:r>
          </a:p>
          <a:p>
            <a:pPr lvl="1"/>
            <a:r>
              <a:rPr lang="en-US" dirty="0" smtClean="0"/>
              <a:t>Our application model will tell the DAS that two points in the application are linked, but challenges remain.</a:t>
            </a:r>
          </a:p>
          <a:p>
            <a:r>
              <a:rPr lang="en-US" dirty="0" smtClean="0"/>
              <a:t>Ordering</a:t>
            </a:r>
          </a:p>
          <a:p>
            <a:pPr lvl="1"/>
            <a:r>
              <a:rPr lang="en-US" dirty="0" smtClean="0"/>
              <a:t>The end result of </a:t>
            </a:r>
            <a:r>
              <a:rPr lang="en-US" b="1" dirty="0" smtClean="0"/>
              <a:t>encrypt(compress(byte[]))</a:t>
            </a:r>
            <a:r>
              <a:rPr lang="en-US" dirty="0" smtClean="0"/>
              <a:t> is very different from </a:t>
            </a:r>
            <a:r>
              <a:rPr lang="en-US" b="1" dirty="0" smtClean="0"/>
              <a:t>compress(encrypt(byte[]))</a:t>
            </a:r>
            <a:r>
              <a:rPr lang="en-US" dirty="0" smtClean="0"/>
              <a:t>, which affects resource consumption.</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22</a:t>
            </a:fld>
            <a:endParaRPr lang="en-US"/>
          </a:p>
        </p:txBody>
      </p:sp>
    </p:spTree>
    <p:extLst>
      <p:ext uri="{BB962C8B-B14F-4D97-AF65-F5344CB8AC3E}">
        <p14:creationId xmlns:p14="http://schemas.microsoft.com/office/powerpoint/2010/main" val="3033736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179293" y="2584821"/>
            <a:ext cx="1867647" cy="355600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a:buChar char="•"/>
            </a:pPr>
            <a:r>
              <a:rPr lang="en-US" sz="1600" dirty="0"/>
              <a:t>Mutate program P to program P’ that also passes test suite T</a:t>
            </a:r>
          </a:p>
          <a:p>
            <a:pPr marL="285750" indent="-285750">
              <a:buFont typeface="Arial"/>
              <a:buChar char="•"/>
            </a:pPr>
            <a:r>
              <a:rPr lang="en-US" sz="1600" dirty="0"/>
              <a:t>P’ has less code, but still passes all tests</a:t>
            </a:r>
          </a:p>
          <a:p>
            <a:pPr marL="285750" indent="-285750">
              <a:buFont typeface="Arial"/>
              <a:buChar char="•"/>
            </a:pPr>
            <a:r>
              <a:rPr lang="en-US" sz="1600" dirty="0"/>
              <a:t>Static and dynamic analysis used to split P-P’ into units and map those units to reclaimable </a:t>
            </a:r>
            <a:r>
              <a:rPr lang="en-US" sz="1600" dirty="0" smtClean="0"/>
              <a:t>resources</a:t>
            </a:r>
            <a:endParaRPr lang="en-US" sz="1600" dirty="0"/>
          </a:p>
        </p:txBody>
      </p:sp>
      <p:sp>
        <p:nvSpPr>
          <p:cNvPr id="2" name="Title 1"/>
          <p:cNvSpPr>
            <a:spLocks noGrp="1"/>
          </p:cNvSpPr>
          <p:nvPr>
            <p:ph type="title"/>
          </p:nvPr>
        </p:nvSpPr>
        <p:spPr/>
        <p:txBody>
          <a:bodyPr/>
          <a:lstStyle/>
          <a:p>
            <a:r>
              <a:rPr lang="en-US" dirty="0" smtClean="0"/>
              <a:t>Discovery via Mutation: Overview</a:t>
            </a:r>
            <a:endParaRPr lang="en-US" dirty="0"/>
          </a:p>
        </p:txBody>
      </p:sp>
      <p:sp>
        <p:nvSpPr>
          <p:cNvPr id="3" name="Content Placeholder 2"/>
          <p:cNvSpPr>
            <a:spLocks noGrp="1"/>
          </p:cNvSpPr>
          <p:nvPr>
            <p:ph idx="1"/>
          </p:nvPr>
        </p:nvSpPr>
        <p:spPr>
          <a:xfrm>
            <a:off x="439948" y="1146777"/>
            <a:ext cx="8229600" cy="5586621"/>
          </a:xfrm>
        </p:spPr>
        <p:txBody>
          <a:bodyPr/>
          <a:lstStyle/>
          <a:p>
            <a:r>
              <a:rPr lang="en-US" sz="1800" dirty="0" smtClean="0"/>
              <a:t>Relying </a:t>
            </a:r>
            <a:r>
              <a:rPr lang="en-US" sz="1800" b="1" dirty="0" smtClean="0"/>
              <a:t>exclusively</a:t>
            </a:r>
            <a:r>
              <a:rPr lang="en-US" sz="1800" dirty="0" smtClean="0"/>
              <a:t> on annotations/DFU-based approach limits ability to discover non-critical resource </a:t>
            </a:r>
            <a:r>
              <a:rPr lang="en-US" sz="1800" b="1" dirty="0" smtClean="0"/>
              <a:t>uses</a:t>
            </a:r>
            <a:r>
              <a:rPr lang="en-US" sz="1800" dirty="0" smtClean="0"/>
              <a:t> in legacy or other non-annotated code</a:t>
            </a:r>
          </a:p>
          <a:p>
            <a:r>
              <a:rPr lang="en-US" sz="1800" b="1" dirty="0" smtClean="0"/>
              <a:t>Solution</a:t>
            </a:r>
            <a:r>
              <a:rPr lang="en-US" sz="1800" dirty="0" smtClean="0"/>
              <a:t>:  use the </a:t>
            </a:r>
            <a:r>
              <a:rPr lang="en-US" sz="1800" b="1" dirty="0" smtClean="0"/>
              <a:t>test suite </a:t>
            </a:r>
            <a:r>
              <a:rPr lang="en-US" sz="1800" dirty="0" smtClean="0"/>
              <a:t>to automatically identify non-critical functionality, map removal units to reclaimable resources</a:t>
            </a:r>
          </a:p>
        </p:txBody>
      </p:sp>
      <p:sp>
        <p:nvSpPr>
          <p:cNvPr id="4" name="Slide Number Placeholder 3"/>
          <p:cNvSpPr>
            <a:spLocks noGrp="1"/>
          </p:cNvSpPr>
          <p:nvPr>
            <p:ph type="sldNum" sz="quarter" idx="12"/>
          </p:nvPr>
        </p:nvSpPr>
        <p:spPr>
          <a:xfrm>
            <a:off x="241300" y="6154264"/>
            <a:ext cx="1268323" cy="365125"/>
          </a:xfrm>
        </p:spPr>
        <p:txBody>
          <a:bodyPr/>
          <a:lstStyle/>
          <a:p>
            <a:fld id="{0840E6D7-221B-40B7-B50C-C3B5231B0D1A}" type="slidenum">
              <a:rPr lang="en-US" smtClean="0"/>
              <a:pPr/>
              <a:t>23</a:t>
            </a:fld>
            <a:endParaRPr lang="en-US" dirty="0"/>
          </a:p>
        </p:txBody>
      </p:sp>
      <p:sp>
        <p:nvSpPr>
          <p:cNvPr id="5" name="Shape 57"/>
          <p:cNvSpPr/>
          <p:nvPr/>
        </p:nvSpPr>
        <p:spPr>
          <a:xfrm>
            <a:off x="2483771" y="2984342"/>
            <a:ext cx="715700" cy="506700"/>
          </a:xfrm>
          <a:prstGeom prst="ellipse">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dirty="0"/>
              <a:t> </a:t>
            </a:r>
            <a:r>
              <a:rPr lang="en" dirty="0" smtClean="0"/>
              <a:t>P</a:t>
            </a:r>
            <a:endParaRPr lang="en" dirty="0"/>
          </a:p>
        </p:txBody>
      </p:sp>
      <p:sp>
        <p:nvSpPr>
          <p:cNvPr id="6" name="Shape 59"/>
          <p:cNvSpPr/>
          <p:nvPr/>
        </p:nvSpPr>
        <p:spPr>
          <a:xfrm>
            <a:off x="2872634" y="3985221"/>
            <a:ext cx="938700" cy="599700"/>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      T</a:t>
            </a:r>
          </a:p>
        </p:txBody>
      </p:sp>
      <p:cxnSp>
        <p:nvCxnSpPr>
          <p:cNvPr id="7" name="Shape 60"/>
          <p:cNvCxnSpPr>
            <a:stCxn id="6" idx="0"/>
            <a:endCxn id="5" idx="4"/>
          </p:cNvCxnSpPr>
          <p:nvPr/>
        </p:nvCxnSpPr>
        <p:spPr>
          <a:xfrm flipH="1" flipV="1">
            <a:off x="2841621" y="3491042"/>
            <a:ext cx="500363" cy="494179"/>
          </a:xfrm>
          <a:prstGeom prst="straightConnector1">
            <a:avLst/>
          </a:prstGeom>
          <a:noFill/>
          <a:ln w="9525" cap="flat" cmpd="sng">
            <a:solidFill>
              <a:srgbClr val="000000"/>
            </a:solidFill>
            <a:prstDash val="solid"/>
            <a:round/>
            <a:headEnd type="none" w="lg" len="lg"/>
            <a:tailEnd type="triangle" w="lg" len="lg"/>
          </a:ln>
        </p:spPr>
      </p:cxnSp>
      <p:cxnSp>
        <p:nvCxnSpPr>
          <p:cNvPr id="8" name="Shape 61"/>
          <p:cNvCxnSpPr>
            <a:stCxn id="6" idx="3"/>
            <a:endCxn id="26" idx="1"/>
          </p:cNvCxnSpPr>
          <p:nvPr/>
        </p:nvCxnSpPr>
        <p:spPr>
          <a:xfrm>
            <a:off x="3811334" y="4285071"/>
            <a:ext cx="577090" cy="692254"/>
          </a:xfrm>
          <a:prstGeom prst="straightConnector1">
            <a:avLst/>
          </a:prstGeom>
          <a:noFill/>
          <a:ln w="9525" cap="flat" cmpd="sng">
            <a:solidFill>
              <a:srgbClr val="000000"/>
            </a:solidFill>
            <a:prstDash val="solid"/>
            <a:round/>
            <a:headEnd type="none" w="lg" len="lg"/>
            <a:tailEnd type="triangle" w="lg" len="lg"/>
          </a:ln>
        </p:spPr>
      </p:cxnSp>
      <p:sp>
        <p:nvSpPr>
          <p:cNvPr id="9" name="Shape 63"/>
          <p:cNvSpPr/>
          <p:nvPr/>
        </p:nvSpPr>
        <p:spPr>
          <a:xfrm>
            <a:off x="4949503" y="2868706"/>
            <a:ext cx="1989900" cy="874643"/>
          </a:xfrm>
          <a:prstGeom prst="roundRect">
            <a:avLst>
              <a:gd name="adj" fmla="val 16667"/>
            </a:avLst>
          </a:prstGeom>
          <a:solidFill>
            <a:srgbClr val="CFE2F3"/>
          </a:solidFill>
          <a:ln w="9525" cap="flat" cmpd="sng">
            <a:solidFill>
              <a:schemeClr val="bg2">
                <a:lumMod val="20000"/>
                <a:lumOff val="80000"/>
              </a:schemeClr>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dirty="0" smtClean="0"/>
              <a:t>JavaReducer: </a:t>
            </a:r>
            <a:r>
              <a:rPr lang="en" dirty="0"/>
              <a:t>Mutation + Delta Debugger</a:t>
            </a:r>
          </a:p>
        </p:txBody>
      </p:sp>
      <p:cxnSp>
        <p:nvCxnSpPr>
          <p:cNvPr id="10" name="Shape 64"/>
          <p:cNvCxnSpPr>
            <a:stCxn id="5" idx="6"/>
            <a:endCxn id="9" idx="1"/>
          </p:cNvCxnSpPr>
          <p:nvPr/>
        </p:nvCxnSpPr>
        <p:spPr>
          <a:xfrm>
            <a:off x="3199471" y="3237692"/>
            <a:ext cx="1750032" cy="68336"/>
          </a:xfrm>
          <a:prstGeom prst="straightConnector1">
            <a:avLst/>
          </a:prstGeom>
          <a:noFill/>
          <a:ln w="9525" cap="flat" cmpd="sng">
            <a:solidFill>
              <a:srgbClr val="000000"/>
            </a:solidFill>
            <a:prstDash val="solid"/>
            <a:round/>
            <a:headEnd type="none" w="lg" len="lg"/>
            <a:tailEnd type="triangle" w="lg" len="lg"/>
          </a:ln>
        </p:spPr>
      </p:cxnSp>
      <p:cxnSp>
        <p:nvCxnSpPr>
          <p:cNvPr id="11" name="Shape 65"/>
          <p:cNvCxnSpPr>
            <a:stCxn id="6" idx="3"/>
            <a:endCxn id="9" idx="1"/>
          </p:cNvCxnSpPr>
          <p:nvPr/>
        </p:nvCxnSpPr>
        <p:spPr>
          <a:xfrm flipV="1">
            <a:off x="3811334" y="3306028"/>
            <a:ext cx="1138169" cy="979043"/>
          </a:xfrm>
          <a:prstGeom prst="straightConnector1">
            <a:avLst/>
          </a:prstGeom>
          <a:noFill/>
          <a:ln w="9525" cap="flat" cmpd="sng">
            <a:solidFill>
              <a:srgbClr val="000000"/>
            </a:solidFill>
            <a:prstDash val="solid"/>
            <a:round/>
            <a:headEnd type="none" w="lg" len="lg"/>
            <a:tailEnd type="triangle" w="lg" len="lg"/>
          </a:ln>
        </p:spPr>
      </p:cxnSp>
      <p:sp>
        <p:nvSpPr>
          <p:cNvPr id="12" name="Shape 66"/>
          <p:cNvSpPr/>
          <p:nvPr/>
        </p:nvSpPr>
        <p:spPr>
          <a:xfrm>
            <a:off x="7401003" y="4141008"/>
            <a:ext cx="938700" cy="599700"/>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      T</a:t>
            </a:r>
          </a:p>
        </p:txBody>
      </p:sp>
      <p:sp>
        <p:nvSpPr>
          <p:cNvPr id="13" name="Shape 67"/>
          <p:cNvSpPr/>
          <p:nvPr/>
        </p:nvSpPr>
        <p:spPr>
          <a:xfrm>
            <a:off x="8177003" y="2984342"/>
            <a:ext cx="838500" cy="506700"/>
          </a:xfrm>
          <a:prstGeom prst="ellipse">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dirty="0"/>
              <a:t>  </a:t>
            </a:r>
            <a:r>
              <a:rPr lang="en" dirty="0" smtClean="0"/>
              <a:t>P</a:t>
            </a:r>
            <a:r>
              <a:rPr lang="en" dirty="0"/>
              <a:t>’</a:t>
            </a:r>
          </a:p>
        </p:txBody>
      </p:sp>
      <p:cxnSp>
        <p:nvCxnSpPr>
          <p:cNvPr id="14" name="Shape 68"/>
          <p:cNvCxnSpPr>
            <a:stCxn id="9" idx="3"/>
            <a:endCxn id="13" idx="2"/>
          </p:cNvCxnSpPr>
          <p:nvPr/>
        </p:nvCxnSpPr>
        <p:spPr>
          <a:xfrm flipV="1">
            <a:off x="6939403" y="3237692"/>
            <a:ext cx="1237600" cy="68336"/>
          </a:xfrm>
          <a:prstGeom prst="straightConnector1">
            <a:avLst/>
          </a:prstGeom>
          <a:noFill/>
          <a:ln w="9525" cap="flat" cmpd="sng">
            <a:solidFill>
              <a:srgbClr val="000000"/>
            </a:solidFill>
            <a:prstDash val="solid"/>
            <a:round/>
            <a:headEnd type="none" w="lg" len="lg"/>
            <a:tailEnd type="triangle" w="lg" len="lg"/>
          </a:ln>
        </p:spPr>
      </p:cxnSp>
      <p:cxnSp>
        <p:nvCxnSpPr>
          <p:cNvPr id="15" name="Shape 69"/>
          <p:cNvCxnSpPr>
            <a:stCxn id="12" idx="0"/>
            <a:endCxn id="13" idx="4"/>
          </p:cNvCxnSpPr>
          <p:nvPr/>
        </p:nvCxnSpPr>
        <p:spPr>
          <a:xfrm rot="10800000" flipH="1">
            <a:off x="7870353" y="3490908"/>
            <a:ext cx="726000" cy="650100"/>
          </a:xfrm>
          <a:prstGeom prst="straightConnector1">
            <a:avLst/>
          </a:prstGeom>
          <a:noFill/>
          <a:ln w="9525" cap="flat" cmpd="sng">
            <a:solidFill>
              <a:srgbClr val="000000"/>
            </a:solidFill>
            <a:prstDash val="solid"/>
            <a:round/>
            <a:headEnd type="none" w="lg" len="lg"/>
            <a:tailEnd type="triangle" w="lg" len="lg"/>
          </a:ln>
        </p:spPr>
      </p:cxnSp>
      <p:cxnSp>
        <p:nvCxnSpPr>
          <p:cNvPr id="16" name="Shape 72"/>
          <p:cNvCxnSpPr>
            <a:stCxn id="5" idx="3"/>
            <a:endCxn id="25" idx="0"/>
          </p:cNvCxnSpPr>
          <p:nvPr/>
        </p:nvCxnSpPr>
        <p:spPr>
          <a:xfrm>
            <a:off x="2588583" y="3416838"/>
            <a:ext cx="284060" cy="1678145"/>
          </a:xfrm>
          <a:prstGeom prst="straightConnector1">
            <a:avLst/>
          </a:prstGeom>
          <a:noFill/>
          <a:ln w="9525" cap="flat" cmpd="sng">
            <a:solidFill>
              <a:srgbClr val="000000"/>
            </a:solidFill>
            <a:prstDash val="solid"/>
            <a:round/>
            <a:headEnd type="none" w="lg" len="lg"/>
            <a:tailEnd type="triangle" w="lg" len="lg"/>
          </a:ln>
        </p:spPr>
      </p:cxnSp>
      <p:cxnSp>
        <p:nvCxnSpPr>
          <p:cNvPr id="17" name="Shape 73"/>
          <p:cNvCxnSpPr>
            <a:stCxn id="13" idx="4"/>
            <a:endCxn id="27" idx="0"/>
          </p:cNvCxnSpPr>
          <p:nvPr/>
        </p:nvCxnSpPr>
        <p:spPr>
          <a:xfrm flipH="1">
            <a:off x="8450928" y="3491042"/>
            <a:ext cx="145325" cy="1684396"/>
          </a:xfrm>
          <a:prstGeom prst="straightConnector1">
            <a:avLst/>
          </a:prstGeom>
          <a:noFill/>
          <a:ln w="9525" cap="flat" cmpd="sng">
            <a:solidFill>
              <a:srgbClr val="000000"/>
            </a:solidFill>
            <a:prstDash val="solid"/>
            <a:round/>
            <a:headEnd type="none" w="lg" len="lg"/>
            <a:tailEnd type="triangle" w="lg" len="lg"/>
          </a:ln>
        </p:spPr>
      </p:cxnSp>
      <p:sp>
        <p:nvSpPr>
          <p:cNvPr id="18" name="Shape 74"/>
          <p:cNvSpPr/>
          <p:nvPr/>
        </p:nvSpPr>
        <p:spPr>
          <a:xfrm>
            <a:off x="5098325" y="5493725"/>
            <a:ext cx="1545850" cy="329100"/>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dirty="0" smtClean="0"/>
              <a:t>Diff S-S’</a:t>
            </a:r>
            <a:r>
              <a:rPr lang="en-US" dirty="0" smtClean="0"/>
              <a:t> </a:t>
            </a:r>
            <a:r>
              <a:rPr lang="en" dirty="0" smtClean="0"/>
              <a:t>D-D</a:t>
            </a:r>
            <a:r>
              <a:rPr lang="en" dirty="0"/>
              <a:t>’</a:t>
            </a:r>
          </a:p>
        </p:txBody>
      </p:sp>
      <p:cxnSp>
        <p:nvCxnSpPr>
          <p:cNvPr id="19" name="Shape 75"/>
          <p:cNvCxnSpPr>
            <a:stCxn id="25" idx="3"/>
            <a:endCxn id="18" idx="1"/>
          </p:cNvCxnSpPr>
          <p:nvPr/>
        </p:nvCxnSpPr>
        <p:spPr>
          <a:xfrm>
            <a:off x="3515000" y="5293225"/>
            <a:ext cx="1583325" cy="365050"/>
          </a:xfrm>
          <a:prstGeom prst="straightConnector1">
            <a:avLst/>
          </a:prstGeom>
          <a:noFill/>
          <a:ln w="9525" cap="flat" cmpd="sng">
            <a:solidFill>
              <a:srgbClr val="000000"/>
            </a:solidFill>
            <a:prstDash val="solid"/>
            <a:round/>
            <a:headEnd type="none" w="lg" len="lg"/>
            <a:tailEnd type="triangle" w="lg" len="lg"/>
          </a:ln>
        </p:spPr>
      </p:cxnSp>
      <p:cxnSp>
        <p:nvCxnSpPr>
          <p:cNvPr id="20" name="Shape 76"/>
          <p:cNvCxnSpPr>
            <a:stCxn id="26" idx="2"/>
            <a:endCxn id="18" idx="0"/>
          </p:cNvCxnSpPr>
          <p:nvPr/>
        </p:nvCxnSpPr>
        <p:spPr>
          <a:xfrm>
            <a:off x="5003998" y="5187182"/>
            <a:ext cx="867252" cy="306543"/>
          </a:xfrm>
          <a:prstGeom prst="straightConnector1">
            <a:avLst/>
          </a:prstGeom>
          <a:noFill/>
          <a:ln w="9525" cap="flat" cmpd="sng">
            <a:solidFill>
              <a:srgbClr val="000000"/>
            </a:solidFill>
            <a:prstDash val="solid"/>
            <a:round/>
            <a:headEnd type="none" w="lg" len="lg"/>
            <a:tailEnd type="triangle" w="lg" len="lg"/>
          </a:ln>
        </p:spPr>
      </p:cxnSp>
      <p:cxnSp>
        <p:nvCxnSpPr>
          <p:cNvPr id="21" name="Shape 77"/>
          <p:cNvCxnSpPr>
            <a:stCxn id="28" idx="2"/>
            <a:endCxn id="18" idx="0"/>
          </p:cNvCxnSpPr>
          <p:nvPr/>
        </p:nvCxnSpPr>
        <p:spPr>
          <a:xfrm flipH="1">
            <a:off x="5871250" y="5169567"/>
            <a:ext cx="637490" cy="324158"/>
          </a:xfrm>
          <a:prstGeom prst="straightConnector1">
            <a:avLst/>
          </a:prstGeom>
          <a:noFill/>
          <a:ln w="9525" cap="flat" cmpd="sng">
            <a:solidFill>
              <a:srgbClr val="000000"/>
            </a:solidFill>
            <a:prstDash val="solid"/>
            <a:round/>
            <a:headEnd type="none" w="lg" len="lg"/>
            <a:tailEnd type="triangle" w="lg" len="lg"/>
          </a:ln>
        </p:spPr>
      </p:cxnSp>
      <p:cxnSp>
        <p:nvCxnSpPr>
          <p:cNvPr id="22" name="Shape 78"/>
          <p:cNvCxnSpPr>
            <a:stCxn id="27" idx="1"/>
            <a:endCxn id="18" idx="3"/>
          </p:cNvCxnSpPr>
          <p:nvPr/>
        </p:nvCxnSpPr>
        <p:spPr>
          <a:xfrm flipH="1">
            <a:off x="6644175" y="5385295"/>
            <a:ext cx="1242177" cy="272980"/>
          </a:xfrm>
          <a:prstGeom prst="straightConnector1">
            <a:avLst/>
          </a:prstGeom>
          <a:noFill/>
          <a:ln w="9525" cap="flat" cmpd="sng">
            <a:solidFill>
              <a:srgbClr val="000000"/>
            </a:solidFill>
            <a:prstDash val="solid"/>
            <a:round/>
            <a:headEnd type="none" w="lg" len="lg"/>
            <a:tailEnd type="triangle" w="lg" len="lg"/>
          </a:ln>
        </p:spPr>
      </p:cxnSp>
      <p:cxnSp>
        <p:nvCxnSpPr>
          <p:cNvPr id="23" name="Shape 79"/>
          <p:cNvCxnSpPr>
            <a:stCxn id="18" idx="2"/>
            <a:endCxn id="29" idx="3"/>
          </p:cNvCxnSpPr>
          <p:nvPr/>
        </p:nvCxnSpPr>
        <p:spPr>
          <a:xfrm flipH="1">
            <a:off x="5374170" y="5822825"/>
            <a:ext cx="497080" cy="291132"/>
          </a:xfrm>
          <a:prstGeom prst="straightConnector1">
            <a:avLst/>
          </a:prstGeom>
          <a:noFill/>
          <a:ln w="9525" cap="flat" cmpd="sng">
            <a:solidFill>
              <a:srgbClr val="000000"/>
            </a:solidFill>
            <a:prstDash val="solid"/>
            <a:round/>
            <a:headEnd type="none" w="lg" len="lg"/>
            <a:tailEnd type="triangle" w="lg" len="lg"/>
          </a:ln>
        </p:spPr>
      </p:cxnSp>
      <p:cxnSp>
        <p:nvCxnSpPr>
          <p:cNvPr id="24" name="Shape 82"/>
          <p:cNvCxnSpPr>
            <a:stCxn id="12" idx="2"/>
            <a:endCxn id="28" idx="3"/>
          </p:cNvCxnSpPr>
          <p:nvPr/>
        </p:nvCxnSpPr>
        <p:spPr>
          <a:xfrm flipH="1">
            <a:off x="7218641" y="4740708"/>
            <a:ext cx="651712" cy="219002"/>
          </a:xfrm>
          <a:prstGeom prst="straightConnector1">
            <a:avLst/>
          </a:prstGeom>
          <a:noFill/>
          <a:ln w="9525" cap="flat" cmpd="sng">
            <a:solidFill>
              <a:srgbClr val="000000"/>
            </a:solidFill>
            <a:prstDash val="solid"/>
            <a:round/>
            <a:headEnd type="none" w="lg" len="lg"/>
            <a:tailEnd type="triangle" w="lg" len="lg"/>
          </a:ln>
        </p:spPr>
      </p:cxnSp>
      <p:sp>
        <p:nvSpPr>
          <p:cNvPr id="25" name="Flowchart: Punched Tape 28"/>
          <p:cNvSpPr/>
          <p:nvPr/>
        </p:nvSpPr>
        <p:spPr>
          <a:xfrm>
            <a:off x="2230286" y="5045422"/>
            <a:ext cx="1284714" cy="495605"/>
          </a:xfrm>
          <a:prstGeom prst="flowChartPunchedTap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Static Analysis Result: S</a:t>
            </a:r>
            <a:endParaRPr lang="en-US" sz="1000" dirty="0"/>
          </a:p>
        </p:txBody>
      </p:sp>
      <p:sp>
        <p:nvSpPr>
          <p:cNvPr id="26" name="Flowchart: Punched Tape 108"/>
          <p:cNvSpPr/>
          <p:nvPr/>
        </p:nvSpPr>
        <p:spPr>
          <a:xfrm>
            <a:off x="4388424" y="4715004"/>
            <a:ext cx="1231148" cy="524642"/>
          </a:xfrm>
          <a:prstGeom prst="flowChartPunchedTap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Dynamic Analysis Traces: D</a:t>
            </a:r>
            <a:endParaRPr lang="en-US" sz="1000" dirty="0"/>
          </a:p>
        </p:txBody>
      </p:sp>
      <p:sp>
        <p:nvSpPr>
          <p:cNvPr id="27" name="Flowchart: Punched Tape 109"/>
          <p:cNvSpPr/>
          <p:nvPr/>
        </p:nvSpPr>
        <p:spPr>
          <a:xfrm>
            <a:off x="7886352" y="5122974"/>
            <a:ext cx="1129152" cy="524642"/>
          </a:xfrm>
          <a:prstGeom prst="flowChartPunchedTap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 sz="1000" dirty="0"/>
              <a:t>Static Analysis Result: S’</a:t>
            </a:r>
          </a:p>
        </p:txBody>
      </p:sp>
      <p:sp>
        <p:nvSpPr>
          <p:cNvPr id="28" name="Flowchart: Punched Tape 110"/>
          <p:cNvSpPr/>
          <p:nvPr/>
        </p:nvSpPr>
        <p:spPr>
          <a:xfrm>
            <a:off x="5798838" y="4697389"/>
            <a:ext cx="1419803" cy="524642"/>
          </a:xfrm>
          <a:prstGeom prst="flowChartPunchedTape">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Dynamic Analysis Traces: D’</a:t>
            </a:r>
            <a:endParaRPr lang="en-US" sz="1000" dirty="0"/>
          </a:p>
        </p:txBody>
      </p:sp>
      <p:sp>
        <p:nvSpPr>
          <p:cNvPr id="29" name="Round Diagonal Corner Rectangle 28"/>
          <p:cNvSpPr/>
          <p:nvPr/>
        </p:nvSpPr>
        <p:spPr>
          <a:xfrm>
            <a:off x="4239601" y="6113957"/>
            <a:ext cx="2269138" cy="356491"/>
          </a:xfrm>
          <a:prstGeom prst="round2DiagRect">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Resource Uses</a:t>
            </a:r>
            <a:endParaRPr lang="en-US" dirty="0">
              <a:solidFill>
                <a:schemeClr val="tx1"/>
              </a:solidFill>
            </a:endParaRPr>
          </a:p>
        </p:txBody>
      </p:sp>
    </p:spTree>
    <p:extLst>
      <p:ext uri="{BB962C8B-B14F-4D97-AF65-F5344CB8AC3E}">
        <p14:creationId xmlns:p14="http://schemas.microsoft.com/office/powerpoint/2010/main" val="42670811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Discovery via Mutation: Producing P’</a:t>
            </a:r>
            <a:endParaRPr lang="en-US" dirty="0"/>
          </a:p>
        </p:txBody>
      </p:sp>
      <p:sp>
        <p:nvSpPr>
          <p:cNvPr id="3" name="Content Placeholder 2"/>
          <p:cNvSpPr>
            <a:spLocks noGrp="1"/>
          </p:cNvSpPr>
          <p:nvPr>
            <p:ph idx="1"/>
          </p:nvPr>
        </p:nvSpPr>
        <p:spPr>
          <a:xfrm>
            <a:off x="439948" y="1146777"/>
            <a:ext cx="8229600" cy="5586621"/>
          </a:xfrm>
        </p:spPr>
        <p:txBody>
          <a:bodyPr/>
          <a:lstStyle/>
          <a:p>
            <a:r>
              <a:rPr lang="en-US" sz="1800" dirty="0" smtClean="0"/>
              <a:t>Hierarchical delta debugging begins from bottom-up to remove code</a:t>
            </a:r>
          </a:p>
          <a:p>
            <a:r>
              <a:rPr lang="en-US" sz="1800" dirty="0" smtClean="0"/>
              <a:t>Much larger removal units than traditional mutation testing</a:t>
            </a:r>
          </a:p>
          <a:p>
            <a:r>
              <a:rPr lang="en-US" sz="1800" dirty="0" smtClean="0"/>
              <a:t>Looking for mutants that </a:t>
            </a:r>
            <a:r>
              <a:rPr lang="en-US" sz="1800" b="1" dirty="0" smtClean="0"/>
              <a:t>cannot </a:t>
            </a:r>
            <a:r>
              <a:rPr lang="en-US" sz="1800" dirty="0" smtClean="0"/>
              <a:t>be detected by test suite</a:t>
            </a:r>
          </a:p>
          <a:p>
            <a:endParaRPr lang="en-US" sz="1800" dirty="0" smtClean="0"/>
          </a:p>
          <a:p>
            <a:endParaRPr lang="en-US" sz="1800" dirty="0" smtClean="0"/>
          </a:p>
          <a:p>
            <a:endParaRPr lang="en-US" sz="1800" dirty="0"/>
          </a:p>
        </p:txBody>
      </p:sp>
      <p:sp>
        <p:nvSpPr>
          <p:cNvPr id="4" name="Slide Number Placeholder 3"/>
          <p:cNvSpPr>
            <a:spLocks noGrp="1"/>
          </p:cNvSpPr>
          <p:nvPr>
            <p:ph type="sldNum" sz="quarter" idx="12"/>
          </p:nvPr>
        </p:nvSpPr>
        <p:spPr>
          <a:xfrm>
            <a:off x="241300" y="6154264"/>
            <a:ext cx="1268323" cy="365125"/>
          </a:xfrm>
        </p:spPr>
        <p:txBody>
          <a:bodyPr/>
          <a:lstStyle/>
          <a:p>
            <a:fld id="{0840E6D7-221B-40B7-B50C-C3B5231B0D1A}" type="slidenum">
              <a:rPr lang="en-US" smtClean="0"/>
              <a:pPr/>
              <a:t>24</a:t>
            </a:fld>
            <a:endParaRPr lang="en-US"/>
          </a:p>
        </p:txBody>
      </p:sp>
      <p:sp>
        <p:nvSpPr>
          <p:cNvPr id="31" name="Oval 30"/>
          <p:cNvSpPr/>
          <p:nvPr/>
        </p:nvSpPr>
        <p:spPr>
          <a:xfrm>
            <a:off x="4593477" y="3175984"/>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Oval 31"/>
          <p:cNvSpPr/>
          <p:nvPr/>
        </p:nvSpPr>
        <p:spPr>
          <a:xfrm>
            <a:off x="6016002" y="3151771"/>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p:cNvSpPr/>
          <p:nvPr/>
        </p:nvSpPr>
        <p:spPr>
          <a:xfrm>
            <a:off x="7011103" y="3175984"/>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Oval 34"/>
          <p:cNvSpPr/>
          <p:nvPr/>
        </p:nvSpPr>
        <p:spPr>
          <a:xfrm>
            <a:off x="8343194" y="3244546"/>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Oval 35"/>
          <p:cNvSpPr/>
          <p:nvPr/>
        </p:nvSpPr>
        <p:spPr>
          <a:xfrm>
            <a:off x="6513552" y="2730339"/>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7" name="Oval 36"/>
          <p:cNvSpPr/>
          <p:nvPr/>
        </p:nvSpPr>
        <p:spPr>
          <a:xfrm>
            <a:off x="4216934" y="3686838"/>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Oval 37"/>
          <p:cNvSpPr/>
          <p:nvPr/>
        </p:nvSpPr>
        <p:spPr>
          <a:xfrm>
            <a:off x="4720804" y="3691460"/>
            <a:ext cx="160785" cy="233218"/>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Oval 38"/>
          <p:cNvSpPr/>
          <p:nvPr/>
        </p:nvSpPr>
        <p:spPr>
          <a:xfrm>
            <a:off x="5426576" y="3532702"/>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Oval 39"/>
          <p:cNvSpPr/>
          <p:nvPr/>
        </p:nvSpPr>
        <p:spPr>
          <a:xfrm>
            <a:off x="5787103" y="3532702"/>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Oval 40"/>
          <p:cNvSpPr/>
          <p:nvPr/>
        </p:nvSpPr>
        <p:spPr>
          <a:xfrm>
            <a:off x="6124476" y="3529089"/>
            <a:ext cx="160785" cy="233218"/>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Oval 41"/>
          <p:cNvSpPr/>
          <p:nvPr/>
        </p:nvSpPr>
        <p:spPr>
          <a:xfrm>
            <a:off x="6509035" y="3553340"/>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Oval 42"/>
          <p:cNvSpPr/>
          <p:nvPr/>
        </p:nvSpPr>
        <p:spPr>
          <a:xfrm>
            <a:off x="6847247" y="3574851"/>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Oval 43"/>
          <p:cNvSpPr/>
          <p:nvPr/>
        </p:nvSpPr>
        <p:spPr>
          <a:xfrm>
            <a:off x="7215272" y="3587505"/>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Oval 44"/>
          <p:cNvSpPr/>
          <p:nvPr/>
        </p:nvSpPr>
        <p:spPr>
          <a:xfrm>
            <a:off x="7617671" y="3581535"/>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Oval 45"/>
          <p:cNvSpPr/>
          <p:nvPr/>
        </p:nvSpPr>
        <p:spPr>
          <a:xfrm>
            <a:off x="8065351" y="3581821"/>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7" name="Straight Arrow Connector 46"/>
          <p:cNvCxnSpPr>
            <a:stCxn id="36" idx="3"/>
            <a:endCxn id="31" idx="6"/>
          </p:cNvCxnSpPr>
          <p:nvPr/>
        </p:nvCxnSpPr>
        <p:spPr>
          <a:xfrm flipH="1">
            <a:off x="4754262" y="2929402"/>
            <a:ext cx="1782837" cy="3631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p:cNvCxnSpPr>
            <a:stCxn id="36" idx="3"/>
            <a:endCxn id="32" idx="0"/>
          </p:cNvCxnSpPr>
          <p:nvPr/>
        </p:nvCxnSpPr>
        <p:spPr>
          <a:xfrm flipH="1">
            <a:off x="6096395" y="2929402"/>
            <a:ext cx="440704" cy="2223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p:cNvCxnSpPr>
            <a:stCxn id="36" idx="5"/>
            <a:endCxn id="33" idx="1"/>
          </p:cNvCxnSpPr>
          <p:nvPr/>
        </p:nvCxnSpPr>
        <p:spPr>
          <a:xfrm>
            <a:off x="6650791" y="2929402"/>
            <a:ext cx="383859" cy="2807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p:cNvCxnSpPr>
            <a:stCxn id="36" idx="5"/>
            <a:endCxn id="35" idx="2"/>
          </p:cNvCxnSpPr>
          <p:nvPr/>
        </p:nvCxnSpPr>
        <p:spPr>
          <a:xfrm>
            <a:off x="6650791" y="2929402"/>
            <a:ext cx="1692404" cy="4317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1" name="Oval 50"/>
          <p:cNvSpPr/>
          <p:nvPr/>
        </p:nvSpPr>
        <p:spPr>
          <a:xfrm>
            <a:off x="8360836" y="3599876"/>
            <a:ext cx="160785" cy="233218"/>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2" name="Oval 51"/>
          <p:cNvSpPr/>
          <p:nvPr/>
        </p:nvSpPr>
        <p:spPr>
          <a:xfrm>
            <a:off x="8761495" y="3584305"/>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3" name="Oval 52"/>
          <p:cNvSpPr/>
          <p:nvPr/>
        </p:nvSpPr>
        <p:spPr>
          <a:xfrm>
            <a:off x="4136541" y="4025675"/>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 name="Oval 53"/>
          <p:cNvSpPr/>
          <p:nvPr/>
        </p:nvSpPr>
        <p:spPr>
          <a:xfrm>
            <a:off x="4413657" y="4025675"/>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Oval 54"/>
          <p:cNvSpPr/>
          <p:nvPr/>
        </p:nvSpPr>
        <p:spPr>
          <a:xfrm>
            <a:off x="5150443" y="3917634"/>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Oval 55"/>
          <p:cNvSpPr/>
          <p:nvPr/>
        </p:nvSpPr>
        <p:spPr>
          <a:xfrm>
            <a:off x="5464826" y="3915855"/>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Oval 56"/>
          <p:cNvSpPr/>
          <p:nvPr/>
        </p:nvSpPr>
        <p:spPr>
          <a:xfrm>
            <a:off x="6230110" y="3989942"/>
            <a:ext cx="160785" cy="233218"/>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Oval 57"/>
          <p:cNvSpPr/>
          <p:nvPr/>
        </p:nvSpPr>
        <p:spPr>
          <a:xfrm>
            <a:off x="5877905" y="3983379"/>
            <a:ext cx="160785" cy="233218"/>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9" name="Oval 58"/>
          <p:cNvSpPr/>
          <p:nvPr/>
        </p:nvSpPr>
        <p:spPr>
          <a:xfrm>
            <a:off x="8772871" y="4008000"/>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0" name="Straight Arrow Connector 59"/>
          <p:cNvCxnSpPr>
            <a:stCxn id="31" idx="4"/>
            <a:endCxn id="37" idx="7"/>
          </p:cNvCxnSpPr>
          <p:nvPr/>
        </p:nvCxnSpPr>
        <p:spPr>
          <a:xfrm flipH="1">
            <a:off x="4354172" y="3409202"/>
            <a:ext cx="319698" cy="3117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p:cNvCxnSpPr>
            <a:stCxn id="31" idx="4"/>
            <a:endCxn id="38" idx="0"/>
          </p:cNvCxnSpPr>
          <p:nvPr/>
        </p:nvCxnSpPr>
        <p:spPr>
          <a:xfrm>
            <a:off x="4673870" y="3409202"/>
            <a:ext cx="127327" cy="2822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p:cNvCxnSpPr>
            <a:stCxn id="32" idx="3"/>
          </p:cNvCxnSpPr>
          <p:nvPr/>
        </p:nvCxnSpPr>
        <p:spPr>
          <a:xfrm flipH="1">
            <a:off x="5576919" y="3350835"/>
            <a:ext cx="462630" cy="2260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p:cNvCxnSpPr>
            <a:stCxn id="32" idx="3"/>
            <a:endCxn id="40" idx="7"/>
          </p:cNvCxnSpPr>
          <p:nvPr/>
        </p:nvCxnSpPr>
        <p:spPr>
          <a:xfrm flipH="1">
            <a:off x="5924341" y="3350835"/>
            <a:ext cx="115207" cy="2160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p:cNvCxnSpPr>
            <a:stCxn id="32" idx="3"/>
            <a:endCxn id="41" idx="0"/>
          </p:cNvCxnSpPr>
          <p:nvPr/>
        </p:nvCxnSpPr>
        <p:spPr>
          <a:xfrm>
            <a:off x="6039549" y="3350835"/>
            <a:ext cx="165320" cy="1782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p:cNvCxnSpPr>
            <a:stCxn id="33" idx="4"/>
            <a:endCxn id="42" idx="7"/>
          </p:cNvCxnSpPr>
          <p:nvPr/>
        </p:nvCxnSpPr>
        <p:spPr>
          <a:xfrm flipH="1">
            <a:off x="6646273" y="3409202"/>
            <a:ext cx="445223" cy="1782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33" idx="4"/>
            <a:endCxn id="44" idx="0"/>
          </p:cNvCxnSpPr>
          <p:nvPr/>
        </p:nvCxnSpPr>
        <p:spPr>
          <a:xfrm>
            <a:off x="7091496" y="3409202"/>
            <a:ext cx="204169" cy="1783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p:cNvCxnSpPr>
            <a:stCxn id="33" idx="4"/>
            <a:endCxn id="43" idx="0"/>
          </p:cNvCxnSpPr>
          <p:nvPr/>
        </p:nvCxnSpPr>
        <p:spPr>
          <a:xfrm flipH="1">
            <a:off x="6927640" y="3409202"/>
            <a:ext cx="163856" cy="1656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35" idx="4"/>
            <a:endCxn id="45" idx="7"/>
          </p:cNvCxnSpPr>
          <p:nvPr/>
        </p:nvCxnSpPr>
        <p:spPr>
          <a:xfrm flipH="1">
            <a:off x="7754909" y="3477764"/>
            <a:ext cx="668678" cy="1379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35" idx="4"/>
            <a:endCxn id="46" idx="7"/>
          </p:cNvCxnSpPr>
          <p:nvPr/>
        </p:nvCxnSpPr>
        <p:spPr>
          <a:xfrm flipH="1">
            <a:off x="8202589" y="3477764"/>
            <a:ext cx="220998" cy="1382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35" idx="4"/>
            <a:endCxn id="51" idx="0"/>
          </p:cNvCxnSpPr>
          <p:nvPr/>
        </p:nvCxnSpPr>
        <p:spPr>
          <a:xfrm>
            <a:off x="8423587" y="3477764"/>
            <a:ext cx="17642" cy="1221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35" idx="4"/>
            <a:endCxn id="52" idx="1"/>
          </p:cNvCxnSpPr>
          <p:nvPr/>
        </p:nvCxnSpPr>
        <p:spPr>
          <a:xfrm>
            <a:off x="8423587" y="3477764"/>
            <a:ext cx="361455" cy="1406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Oval 71"/>
          <p:cNvSpPr/>
          <p:nvPr/>
        </p:nvSpPr>
        <p:spPr>
          <a:xfrm>
            <a:off x="8417386" y="4013928"/>
            <a:ext cx="160785" cy="233218"/>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Oval 72"/>
          <p:cNvSpPr/>
          <p:nvPr/>
        </p:nvSpPr>
        <p:spPr>
          <a:xfrm>
            <a:off x="8133576" y="4019977"/>
            <a:ext cx="160785" cy="233218"/>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74" name="Straight Arrow Connector 73"/>
          <p:cNvCxnSpPr>
            <a:stCxn id="51" idx="4"/>
            <a:endCxn id="73" idx="0"/>
          </p:cNvCxnSpPr>
          <p:nvPr/>
        </p:nvCxnSpPr>
        <p:spPr>
          <a:xfrm flipH="1">
            <a:off x="8213969" y="3833094"/>
            <a:ext cx="227260" cy="186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51" idx="4"/>
            <a:endCxn id="72" idx="1"/>
          </p:cNvCxnSpPr>
          <p:nvPr/>
        </p:nvCxnSpPr>
        <p:spPr>
          <a:xfrm flipH="1">
            <a:off x="8440932" y="3833094"/>
            <a:ext cx="296" cy="2149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52" idx="4"/>
            <a:endCxn id="59" idx="0"/>
          </p:cNvCxnSpPr>
          <p:nvPr/>
        </p:nvCxnSpPr>
        <p:spPr>
          <a:xfrm>
            <a:off x="8841888" y="3817523"/>
            <a:ext cx="11376" cy="1904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37" idx="4"/>
            <a:endCxn id="53" idx="0"/>
          </p:cNvCxnSpPr>
          <p:nvPr/>
        </p:nvCxnSpPr>
        <p:spPr>
          <a:xfrm flipH="1">
            <a:off x="4216934" y="3920056"/>
            <a:ext cx="80393" cy="1056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37" idx="4"/>
            <a:endCxn id="54" idx="1"/>
          </p:cNvCxnSpPr>
          <p:nvPr/>
        </p:nvCxnSpPr>
        <p:spPr>
          <a:xfrm>
            <a:off x="4297326" y="3920056"/>
            <a:ext cx="139877" cy="1397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39" idx="4"/>
            <a:endCxn id="55" idx="7"/>
          </p:cNvCxnSpPr>
          <p:nvPr/>
        </p:nvCxnSpPr>
        <p:spPr>
          <a:xfrm flipH="1">
            <a:off x="5287681" y="3765920"/>
            <a:ext cx="219287" cy="1858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39" idx="4"/>
            <a:endCxn id="56" idx="0"/>
          </p:cNvCxnSpPr>
          <p:nvPr/>
        </p:nvCxnSpPr>
        <p:spPr>
          <a:xfrm>
            <a:off x="5506968" y="3765920"/>
            <a:ext cx="38251" cy="1499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41" idx="4"/>
            <a:endCxn id="58" idx="0"/>
          </p:cNvCxnSpPr>
          <p:nvPr/>
        </p:nvCxnSpPr>
        <p:spPr>
          <a:xfrm flipH="1">
            <a:off x="5958298" y="3762307"/>
            <a:ext cx="246571" cy="2210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41" idx="4"/>
            <a:endCxn id="57" idx="0"/>
          </p:cNvCxnSpPr>
          <p:nvPr/>
        </p:nvCxnSpPr>
        <p:spPr>
          <a:xfrm>
            <a:off x="6204869" y="3762307"/>
            <a:ext cx="105634" cy="2276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Oval 82"/>
          <p:cNvSpPr/>
          <p:nvPr/>
        </p:nvSpPr>
        <p:spPr>
          <a:xfrm>
            <a:off x="4665847" y="4951013"/>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a:off x="6049436" y="4937671"/>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5" name="Oval 84"/>
          <p:cNvSpPr/>
          <p:nvPr/>
        </p:nvSpPr>
        <p:spPr>
          <a:xfrm>
            <a:off x="7043997" y="5070268"/>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6" name="Oval 85"/>
          <p:cNvSpPr/>
          <p:nvPr/>
        </p:nvSpPr>
        <p:spPr>
          <a:xfrm>
            <a:off x="8382409" y="5070268"/>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7" name="Oval 86"/>
          <p:cNvSpPr/>
          <p:nvPr/>
        </p:nvSpPr>
        <p:spPr>
          <a:xfrm>
            <a:off x="6546986" y="4516239"/>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8" name="Oval 87"/>
          <p:cNvSpPr/>
          <p:nvPr/>
        </p:nvSpPr>
        <p:spPr>
          <a:xfrm>
            <a:off x="4269707" y="5333274"/>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9" name="Oval 88"/>
          <p:cNvSpPr/>
          <p:nvPr/>
        </p:nvSpPr>
        <p:spPr>
          <a:xfrm>
            <a:off x="5435793" y="5303485"/>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0" name="Oval 89"/>
          <p:cNvSpPr/>
          <p:nvPr/>
        </p:nvSpPr>
        <p:spPr>
          <a:xfrm>
            <a:off x="5818899" y="5306339"/>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1" name="Oval 90"/>
          <p:cNvSpPr/>
          <p:nvPr/>
        </p:nvSpPr>
        <p:spPr>
          <a:xfrm>
            <a:off x="6529150" y="5492585"/>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2" name="Oval 91"/>
          <p:cNvSpPr/>
          <p:nvPr/>
        </p:nvSpPr>
        <p:spPr>
          <a:xfrm>
            <a:off x="6876532" y="5496969"/>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3" name="Oval 92"/>
          <p:cNvSpPr/>
          <p:nvPr/>
        </p:nvSpPr>
        <p:spPr>
          <a:xfrm>
            <a:off x="7239453" y="5488848"/>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4" name="Oval 93"/>
          <p:cNvSpPr/>
          <p:nvPr/>
        </p:nvSpPr>
        <p:spPr>
          <a:xfrm>
            <a:off x="7586012" y="5472892"/>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5" name="Oval 94"/>
          <p:cNvSpPr/>
          <p:nvPr/>
        </p:nvSpPr>
        <p:spPr>
          <a:xfrm>
            <a:off x="7972791" y="5459550"/>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6" name="Straight Arrow Connector 95"/>
          <p:cNvCxnSpPr>
            <a:stCxn id="87" idx="3"/>
            <a:endCxn id="83" idx="6"/>
          </p:cNvCxnSpPr>
          <p:nvPr/>
        </p:nvCxnSpPr>
        <p:spPr>
          <a:xfrm flipH="1">
            <a:off x="4826632" y="4715303"/>
            <a:ext cx="1743901" cy="3523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7" name="Straight Arrow Connector 96"/>
          <p:cNvCxnSpPr>
            <a:stCxn id="87" idx="3"/>
            <a:endCxn id="84" idx="0"/>
          </p:cNvCxnSpPr>
          <p:nvPr/>
        </p:nvCxnSpPr>
        <p:spPr>
          <a:xfrm flipH="1">
            <a:off x="6129828" y="4715303"/>
            <a:ext cx="440704" cy="2223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8" name="Straight Arrow Connector 97"/>
          <p:cNvCxnSpPr>
            <a:stCxn id="87" idx="5"/>
            <a:endCxn id="85" idx="1"/>
          </p:cNvCxnSpPr>
          <p:nvPr/>
        </p:nvCxnSpPr>
        <p:spPr>
          <a:xfrm>
            <a:off x="6684224" y="4715303"/>
            <a:ext cx="383319" cy="3891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9" name="Straight Arrow Connector 98"/>
          <p:cNvCxnSpPr>
            <a:stCxn id="87" idx="6"/>
            <a:endCxn id="86" idx="2"/>
          </p:cNvCxnSpPr>
          <p:nvPr/>
        </p:nvCxnSpPr>
        <p:spPr>
          <a:xfrm>
            <a:off x="6707771" y="4632848"/>
            <a:ext cx="1674638" cy="5540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0" name="Oval 99"/>
          <p:cNvSpPr/>
          <p:nvPr/>
        </p:nvSpPr>
        <p:spPr>
          <a:xfrm>
            <a:off x="8783123" y="5463632"/>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1" name="Oval 100"/>
          <p:cNvSpPr/>
          <p:nvPr/>
        </p:nvSpPr>
        <p:spPr>
          <a:xfrm>
            <a:off x="4169975" y="5811575"/>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2" name="Oval 101"/>
          <p:cNvSpPr/>
          <p:nvPr/>
        </p:nvSpPr>
        <p:spPr>
          <a:xfrm>
            <a:off x="4447091" y="5811575"/>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3" name="Oval 102"/>
          <p:cNvSpPr/>
          <p:nvPr/>
        </p:nvSpPr>
        <p:spPr>
          <a:xfrm>
            <a:off x="5183877" y="5703534"/>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4" name="Oval 103"/>
          <p:cNvSpPr/>
          <p:nvPr/>
        </p:nvSpPr>
        <p:spPr>
          <a:xfrm>
            <a:off x="5498260" y="5701756"/>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5" name="Oval 104"/>
          <p:cNvSpPr/>
          <p:nvPr/>
        </p:nvSpPr>
        <p:spPr>
          <a:xfrm>
            <a:off x="8783123" y="5853577"/>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6" name="Straight Arrow Connector 105"/>
          <p:cNvCxnSpPr>
            <a:stCxn id="83" idx="4"/>
            <a:endCxn id="88" idx="7"/>
          </p:cNvCxnSpPr>
          <p:nvPr/>
        </p:nvCxnSpPr>
        <p:spPr>
          <a:xfrm flipH="1">
            <a:off x="4406945" y="5184230"/>
            <a:ext cx="339294" cy="1831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7" name="Straight Arrow Connector 106"/>
          <p:cNvCxnSpPr>
            <a:stCxn id="84" idx="3"/>
            <a:endCxn id="89" idx="7"/>
          </p:cNvCxnSpPr>
          <p:nvPr/>
        </p:nvCxnSpPr>
        <p:spPr>
          <a:xfrm flipH="1">
            <a:off x="5573031" y="5136735"/>
            <a:ext cx="499951" cy="2009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8" name="Straight Arrow Connector 107"/>
          <p:cNvCxnSpPr>
            <a:stCxn id="84" idx="3"/>
            <a:endCxn id="90" idx="7"/>
          </p:cNvCxnSpPr>
          <p:nvPr/>
        </p:nvCxnSpPr>
        <p:spPr>
          <a:xfrm flipH="1">
            <a:off x="5956137" y="5136735"/>
            <a:ext cx="116846" cy="2037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p:cNvCxnSpPr>
            <a:stCxn id="85" idx="4"/>
            <a:endCxn id="91" idx="7"/>
          </p:cNvCxnSpPr>
          <p:nvPr/>
        </p:nvCxnSpPr>
        <p:spPr>
          <a:xfrm flipH="1">
            <a:off x="6666389" y="5303485"/>
            <a:ext cx="458001" cy="2232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85" idx="4"/>
            <a:endCxn id="93" idx="0"/>
          </p:cNvCxnSpPr>
          <p:nvPr/>
        </p:nvCxnSpPr>
        <p:spPr>
          <a:xfrm>
            <a:off x="7124390" y="5303485"/>
            <a:ext cx="195455" cy="1853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 name="Straight Arrow Connector 110"/>
          <p:cNvCxnSpPr>
            <a:stCxn id="85" idx="4"/>
            <a:endCxn id="92" idx="0"/>
          </p:cNvCxnSpPr>
          <p:nvPr/>
        </p:nvCxnSpPr>
        <p:spPr>
          <a:xfrm flipH="1">
            <a:off x="6956925" y="5303485"/>
            <a:ext cx="167465" cy="1934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86" idx="4"/>
            <a:endCxn id="94" idx="0"/>
          </p:cNvCxnSpPr>
          <p:nvPr/>
        </p:nvCxnSpPr>
        <p:spPr>
          <a:xfrm flipH="1">
            <a:off x="7666404" y="5303485"/>
            <a:ext cx="796398" cy="1694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a:stCxn id="86" idx="4"/>
          </p:cNvCxnSpPr>
          <p:nvPr/>
        </p:nvCxnSpPr>
        <p:spPr>
          <a:xfrm flipH="1">
            <a:off x="8110029" y="5303485"/>
            <a:ext cx="352773" cy="1902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stCxn id="86" idx="4"/>
          </p:cNvCxnSpPr>
          <p:nvPr/>
        </p:nvCxnSpPr>
        <p:spPr>
          <a:xfrm>
            <a:off x="8462802" y="5303485"/>
            <a:ext cx="343867" cy="1943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100" idx="4"/>
            <a:endCxn id="105" idx="0"/>
          </p:cNvCxnSpPr>
          <p:nvPr/>
        </p:nvCxnSpPr>
        <p:spPr>
          <a:xfrm>
            <a:off x="8863515" y="5696850"/>
            <a:ext cx="0" cy="1567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stCxn id="88" idx="4"/>
            <a:endCxn id="101" idx="0"/>
          </p:cNvCxnSpPr>
          <p:nvPr/>
        </p:nvCxnSpPr>
        <p:spPr>
          <a:xfrm flipH="1">
            <a:off x="4250368" y="5566491"/>
            <a:ext cx="99732" cy="2450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88" idx="4"/>
            <a:endCxn id="102" idx="1"/>
          </p:cNvCxnSpPr>
          <p:nvPr/>
        </p:nvCxnSpPr>
        <p:spPr>
          <a:xfrm>
            <a:off x="4350100" y="5566491"/>
            <a:ext cx="120538" cy="2792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stCxn id="89" idx="4"/>
            <a:endCxn id="103" idx="7"/>
          </p:cNvCxnSpPr>
          <p:nvPr/>
        </p:nvCxnSpPr>
        <p:spPr>
          <a:xfrm flipH="1">
            <a:off x="5321115" y="5536703"/>
            <a:ext cx="195071" cy="2009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89" idx="4"/>
            <a:endCxn id="104" idx="0"/>
          </p:cNvCxnSpPr>
          <p:nvPr/>
        </p:nvCxnSpPr>
        <p:spPr>
          <a:xfrm>
            <a:off x="5516186" y="5536703"/>
            <a:ext cx="62467" cy="1650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7147492" y="2135888"/>
            <a:ext cx="1809028" cy="830997"/>
          </a:xfrm>
          <a:prstGeom prst="rect">
            <a:avLst/>
          </a:prstGeom>
          <a:noFill/>
        </p:spPr>
        <p:txBody>
          <a:bodyPr wrap="square" rtlCol="0">
            <a:spAutoFit/>
          </a:bodyPr>
          <a:lstStyle/>
          <a:p>
            <a:r>
              <a:rPr lang="en-US" sz="1600" dirty="0" smtClean="0"/>
              <a:t>Resource uses: R1, R2, R3, R4, R5</a:t>
            </a:r>
            <a:endParaRPr lang="en-US" sz="1600" dirty="0"/>
          </a:p>
        </p:txBody>
      </p:sp>
      <p:sp>
        <p:nvSpPr>
          <p:cNvPr id="121" name="TextBox 120"/>
          <p:cNvSpPr txBox="1"/>
          <p:nvPr/>
        </p:nvSpPr>
        <p:spPr>
          <a:xfrm>
            <a:off x="5990474" y="5934974"/>
            <a:ext cx="2931805" cy="584776"/>
          </a:xfrm>
          <a:prstGeom prst="rect">
            <a:avLst/>
          </a:prstGeom>
          <a:noFill/>
        </p:spPr>
        <p:txBody>
          <a:bodyPr wrap="square" rtlCol="0">
            <a:spAutoFit/>
          </a:bodyPr>
          <a:lstStyle/>
          <a:p>
            <a:r>
              <a:rPr lang="en-US" sz="1600" dirty="0" smtClean="0"/>
              <a:t>Resource uses: R1, R2, R4’, R5’ (R3 gone, R4/5 lower)</a:t>
            </a:r>
            <a:endParaRPr lang="en-US" sz="1600" dirty="0"/>
          </a:p>
        </p:txBody>
      </p:sp>
      <p:sp>
        <p:nvSpPr>
          <p:cNvPr id="127" name="TextBox 126"/>
          <p:cNvSpPr txBox="1"/>
          <p:nvPr/>
        </p:nvSpPr>
        <p:spPr>
          <a:xfrm>
            <a:off x="439948" y="2549071"/>
            <a:ext cx="2525059" cy="3970318"/>
          </a:xfrm>
          <a:prstGeom prst="rect">
            <a:avLst/>
          </a:prstGeom>
          <a:noFill/>
        </p:spPr>
        <p:txBody>
          <a:bodyPr wrap="square" rtlCol="0">
            <a:spAutoFit/>
          </a:bodyPr>
          <a:lstStyle/>
          <a:p>
            <a:r>
              <a:rPr lang="en-US" dirty="0" smtClean="0"/>
              <a:t>Example:</a:t>
            </a:r>
          </a:p>
          <a:p>
            <a:endParaRPr lang="en-US" dirty="0"/>
          </a:p>
          <a:p>
            <a:pPr marL="285750" indent="-285750">
              <a:buFont typeface="Arial"/>
              <a:buChar char="•"/>
            </a:pPr>
            <a:r>
              <a:rPr lang="en-US" dirty="0" smtClean="0"/>
              <a:t>Remove calls to system logger first</a:t>
            </a:r>
          </a:p>
          <a:p>
            <a:pPr marL="285750" indent="-285750">
              <a:buFont typeface="Arial"/>
              <a:buChar char="•"/>
            </a:pPr>
            <a:r>
              <a:rPr lang="en-US" dirty="0" smtClean="0"/>
              <a:t>Remove initialization of system logger once all calls are gone</a:t>
            </a:r>
          </a:p>
          <a:p>
            <a:pPr marL="285750" indent="-285750">
              <a:buFont typeface="Arial"/>
              <a:buChar char="•"/>
            </a:pPr>
            <a:r>
              <a:rPr lang="en-US" dirty="0" smtClean="0"/>
              <a:t>Result: P’ has less writes to SSD, lower memory usage (logging cache gone)</a:t>
            </a:r>
          </a:p>
          <a:p>
            <a:endParaRPr lang="en-US" dirty="0"/>
          </a:p>
        </p:txBody>
      </p:sp>
      <p:sp>
        <p:nvSpPr>
          <p:cNvPr id="128" name="TextBox 127"/>
          <p:cNvSpPr txBox="1"/>
          <p:nvPr/>
        </p:nvSpPr>
        <p:spPr>
          <a:xfrm>
            <a:off x="5642189" y="4202373"/>
            <a:ext cx="2203348" cy="338554"/>
          </a:xfrm>
          <a:prstGeom prst="rect">
            <a:avLst/>
          </a:prstGeom>
          <a:noFill/>
        </p:spPr>
        <p:txBody>
          <a:bodyPr wrap="none" rtlCol="0">
            <a:spAutoFit/>
          </a:bodyPr>
          <a:lstStyle/>
          <a:p>
            <a:r>
              <a:rPr lang="en-US" sz="1600" dirty="0" smtClean="0"/>
              <a:t>red code is removable</a:t>
            </a:r>
            <a:endParaRPr lang="en-US" sz="1600" dirty="0"/>
          </a:p>
        </p:txBody>
      </p:sp>
      <p:sp>
        <p:nvSpPr>
          <p:cNvPr id="129" name="TextBox 128"/>
          <p:cNvSpPr txBox="1"/>
          <p:nvPr/>
        </p:nvSpPr>
        <p:spPr>
          <a:xfrm>
            <a:off x="3851988" y="2203751"/>
            <a:ext cx="2596910" cy="646331"/>
          </a:xfrm>
          <a:prstGeom prst="rect">
            <a:avLst/>
          </a:prstGeom>
          <a:noFill/>
        </p:spPr>
        <p:txBody>
          <a:bodyPr wrap="none" rtlCol="0">
            <a:spAutoFit/>
          </a:bodyPr>
          <a:lstStyle/>
          <a:p>
            <a:r>
              <a:rPr lang="en-US" dirty="0" smtClean="0"/>
              <a:t>Start removal at</a:t>
            </a:r>
            <a:br>
              <a:rPr lang="en-US" dirty="0" smtClean="0"/>
            </a:br>
            <a:r>
              <a:rPr lang="en-US" dirty="0" smtClean="0"/>
              <a:t>leaves of AST, move up</a:t>
            </a:r>
            <a:endParaRPr lang="en-US" dirty="0"/>
          </a:p>
        </p:txBody>
      </p:sp>
    </p:spTree>
    <p:extLst>
      <p:ext uri="{BB962C8B-B14F-4D97-AF65-F5344CB8AC3E}">
        <p14:creationId xmlns:p14="http://schemas.microsoft.com/office/powerpoint/2010/main" val="42082763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PlaceHolder</a:t>
            </a:r>
            <a:r>
              <a:rPr lang="en-US" dirty="0" smtClean="0"/>
              <a:t>: Outline for </a:t>
            </a:r>
            <a:r>
              <a:rPr lang="en-US" dirty="0" err="1" smtClean="0"/>
              <a:t>Syr</a:t>
            </a:r>
            <a:r>
              <a:rPr lang="en-US" dirty="0" smtClean="0"/>
              <a:t>/UCR</a:t>
            </a:r>
            <a:endParaRPr lang="en-US" dirty="0"/>
          </a:p>
        </p:txBody>
      </p:sp>
      <p:sp>
        <p:nvSpPr>
          <p:cNvPr id="3" name="Content Placeholder 2"/>
          <p:cNvSpPr>
            <a:spLocks noGrp="1"/>
          </p:cNvSpPr>
          <p:nvPr>
            <p:ph idx="1"/>
          </p:nvPr>
        </p:nvSpPr>
        <p:spPr/>
        <p:txBody>
          <a:bodyPr/>
          <a:lstStyle/>
          <a:p>
            <a:r>
              <a:rPr lang="en-US" dirty="0" smtClean="0"/>
              <a:t>UC: Talk about how to fill in the </a:t>
            </a:r>
            <a:r>
              <a:rPr lang="en-US" i="1" dirty="0" smtClean="0"/>
              <a:t>Resource Consumption</a:t>
            </a:r>
            <a:r>
              <a:rPr lang="en-US" dirty="0" smtClean="0"/>
              <a:t> and </a:t>
            </a:r>
            <a:r>
              <a:rPr lang="en-US" i="1" dirty="0" smtClean="0"/>
              <a:t>Dependencies </a:t>
            </a:r>
            <a:r>
              <a:rPr lang="en-US" dirty="0" smtClean="0"/>
              <a:t>metadata for each DFU.  </a:t>
            </a:r>
          </a:p>
          <a:p>
            <a:pPr lvl="1"/>
            <a:r>
              <a:rPr lang="en-US" dirty="0" smtClean="0"/>
              <a:t>Start with “tester application” that allows maximum isolation of DFU</a:t>
            </a:r>
          </a:p>
          <a:p>
            <a:pPr lvl="1"/>
            <a:r>
              <a:rPr lang="en-US" dirty="0" smtClean="0"/>
              <a:t>Talk about API mapping of system calls-&gt;resources (e.g. </a:t>
            </a:r>
            <a:r>
              <a:rPr lang="en-US" dirty="0" err="1" smtClean="0"/>
              <a:t>android.hardware.Camera.takePicture</a:t>
            </a:r>
            <a:r>
              <a:rPr lang="en-US" dirty="0" smtClean="0"/>
              <a:t>() -&gt; camera dependency)</a:t>
            </a:r>
          </a:p>
          <a:p>
            <a:endParaRPr lang="en-US" i="1" dirty="0" smtClean="0"/>
          </a:p>
          <a:p>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25</a:t>
            </a:fld>
            <a:endParaRPr lang="en-US"/>
          </a:p>
        </p:txBody>
      </p:sp>
    </p:spTree>
    <p:extLst>
      <p:ext uri="{BB962C8B-B14F-4D97-AF65-F5344CB8AC3E}">
        <p14:creationId xmlns:p14="http://schemas.microsoft.com/office/powerpoint/2010/main" val="4247583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dirty="0"/>
              <a:t>Resource Usage Analysis</a:t>
            </a:r>
          </a:p>
        </p:txBody>
      </p:sp>
      <p:sp>
        <p:nvSpPr>
          <p:cNvPr id="3" name="Content Placeholder 2"/>
          <p:cNvSpPr>
            <a:spLocks noGrp="1"/>
          </p:cNvSpPr>
          <p:nvPr>
            <p:ph idx="1"/>
          </p:nvPr>
        </p:nvSpPr>
        <p:spPr>
          <a:xfrm>
            <a:off x="497840" y="1227455"/>
            <a:ext cx="8229600" cy="5078730"/>
          </a:xfrm>
        </p:spPr>
        <p:txBody>
          <a:bodyPr/>
          <a:lstStyle/>
          <a:p>
            <a:pPr marL="457200" indent="-457200"/>
            <a:r>
              <a:rPr lang="x-none" altLang="en-US" dirty="0"/>
              <a:t>We leverage program analysis to collect resource usage information.</a:t>
            </a:r>
          </a:p>
          <a:p>
            <a:pPr marL="914400" lvl="1" indent="-457200"/>
            <a:r>
              <a:rPr lang="x-none" altLang="en-US" sz="2000" dirty="0"/>
              <a:t>Hardware Dependency: </a:t>
            </a:r>
            <a:r>
              <a:rPr lang="x-none" sz="2000">
                <a:sym typeface="+mn-ea"/>
              </a:rPr>
              <a:t>check if the application relies on certain hardware to function properly and try to quantify some resource usages</a:t>
            </a:r>
            <a:endParaRPr lang="x-none" altLang="en-US" sz="2000" dirty="0"/>
          </a:p>
          <a:p>
            <a:pPr marL="914400" lvl="1" indent="-457200"/>
            <a:r>
              <a:rPr lang="x-none" altLang="en-US" sz="2000" dirty="0"/>
              <a:t>Software Dependency: </a:t>
            </a:r>
            <a:r>
              <a:rPr lang="x-none" sz="2000">
                <a:sym typeface="+mn-ea"/>
              </a:rPr>
              <a:t>dynamic analysis is needed to resolve some information such as INTENT</a:t>
            </a:r>
            <a:endParaRPr lang="x-none" sz="2000"/>
          </a:p>
          <a:p>
            <a:pPr marL="914400" lvl="1" indent="-457200"/>
            <a:endParaRPr lang="x-none" altLang="en-US" sz="2000" dirty="0"/>
          </a:p>
        </p:txBody>
      </p:sp>
      <p:sp>
        <p:nvSpPr>
          <p:cNvPr id="4" name="Slide Number Placeholder 3"/>
          <p:cNvSpPr>
            <a:spLocks noGrp="1"/>
          </p:cNvSpPr>
          <p:nvPr>
            <p:ph type="sldNum" sz="quarter" idx="12"/>
          </p:nvPr>
        </p:nvSpPr>
        <p:spPr/>
        <p:txBody>
          <a:bodyPr/>
          <a:lstStyle/>
          <a:p>
            <a:fld id="{0840E6D7-221B-40B7-B50C-C3B5231B0D1A}" type="slidenum">
              <a:rPr lang="en-US" smtClean="0"/>
              <a:t>26</a:t>
            </a:fld>
            <a:endParaRPr lang="en-US"/>
          </a:p>
        </p:txBody>
      </p:sp>
      <p:pic>
        <p:nvPicPr>
          <p:cNvPr id="19" name="Picture 18"/>
          <p:cNvPicPr>
            <a:picLocks noChangeAspect="1"/>
          </p:cNvPicPr>
          <p:nvPr/>
        </p:nvPicPr>
        <p:blipFill>
          <a:blip r:embed="rId2"/>
          <a:stretch>
            <a:fillRect/>
          </a:stretch>
        </p:blipFill>
        <p:spPr>
          <a:xfrm>
            <a:off x="814070" y="13833475"/>
            <a:ext cx="6708775" cy="4625975"/>
          </a:xfrm>
          <a:prstGeom prst="rect">
            <a:avLst/>
          </a:prstGeom>
        </p:spPr>
      </p:pic>
      <p:pic>
        <p:nvPicPr>
          <p:cNvPr id="5" name="Picture 4"/>
          <p:cNvPicPr>
            <a:picLocks noChangeAspect="1"/>
          </p:cNvPicPr>
          <p:nvPr/>
        </p:nvPicPr>
        <p:blipFill>
          <a:blip r:embed="rId2"/>
          <a:stretch>
            <a:fillRect/>
          </a:stretch>
        </p:blipFill>
        <p:spPr>
          <a:xfrm>
            <a:off x="941070" y="13960475"/>
            <a:ext cx="6708775" cy="4625975"/>
          </a:xfrm>
          <a:prstGeom prst="rect">
            <a:avLst/>
          </a:prstGeom>
        </p:spPr>
      </p:pic>
      <p:pic>
        <p:nvPicPr>
          <p:cNvPr id="6" name="Picture 5"/>
          <p:cNvPicPr>
            <a:picLocks noChangeAspect="1"/>
          </p:cNvPicPr>
          <p:nvPr/>
        </p:nvPicPr>
        <p:blipFill>
          <a:blip r:embed="rId2"/>
          <a:stretch>
            <a:fillRect/>
          </a:stretch>
        </p:blipFill>
        <p:spPr>
          <a:xfrm>
            <a:off x="1068070" y="14087475"/>
            <a:ext cx="6708775" cy="4625975"/>
          </a:xfrm>
          <a:prstGeom prst="rect">
            <a:avLst/>
          </a:prstGeom>
        </p:spPr>
      </p:pic>
      <p:pic>
        <p:nvPicPr>
          <p:cNvPr id="13" name="Picture 12"/>
          <p:cNvPicPr>
            <a:picLocks noChangeAspect="1"/>
          </p:cNvPicPr>
          <p:nvPr/>
        </p:nvPicPr>
        <p:blipFill>
          <a:blip r:embed="rId3"/>
          <a:stretch>
            <a:fillRect/>
          </a:stretch>
        </p:blipFill>
        <p:spPr>
          <a:xfrm>
            <a:off x="1871345" y="3880485"/>
            <a:ext cx="5651500" cy="2425700"/>
          </a:xfrm>
          <a:prstGeom prst="rect">
            <a:avLst/>
          </a:prstGeom>
        </p:spPr>
      </p:pic>
    </p:spTree>
    <p:extLst>
      <p:ext uri="{BB962C8B-B14F-4D97-AF65-F5344CB8AC3E}">
        <p14:creationId xmlns:p14="http://schemas.microsoft.com/office/powerpoint/2010/main" val="353788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dirty="0"/>
              <a:t>Resource Usage Analysis</a:t>
            </a:r>
          </a:p>
        </p:txBody>
      </p:sp>
      <p:sp>
        <p:nvSpPr>
          <p:cNvPr id="3" name="Content Placeholder 2"/>
          <p:cNvSpPr>
            <a:spLocks noGrp="1"/>
          </p:cNvSpPr>
          <p:nvPr>
            <p:ph idx="1"/>
          </p:nvPr>
        </p:nvSpPr>
        <p:spPr>
          <a:xfrm>
            <a:off x="497840" y="1227455"/>
            <a:ext cx="8229600" cy="5078730"/>
          </a:xfrm>
        </p:spPr>
        <p:txBody>
          <a:bodyPr/>
          <a:lstStyle/>
          <a:p>
            <a:pPr marL="457200" indent="-457200"/>
            <a:r>
              <a:rPr lang="x-none" altLang="en-US" dirty="0"/>
              <a:t>Static analysis</a:t>
            </a:r>
          </a:p>
          <a:p>
            <a:pPr marL="914400" lvl="1" indent="-457200"/>
            <a:r>
              <a:rPr lang="x-none" altLang="en-US" sz="2000" dirty="0"/>
              <a:t>Identify </a:t>
            </a:r>
            <a:r>
              <a:rPr lang="x-none" sz="2000">
                <a:sym typeface="+mn-ea"/>
              </a:rPr>
              <a:t>Important APIs as indicators of resource and then infer the usage</a:t>
            </a:r>
            <a:endParaRPr lang="x-none" altLang="en-US" dirty="0">
              <a:sym typeface="+mn-ea"/>
            </a:endParaRPr>
          </a:p>
          <a:p>
            <a:pPr marL="457200" indent="-457200"/>
            <a:r>
              <a:rPr lang="x-none" altLang="en-US" dirty="0"/>
              <a:t>Dynamic analysis</a:t>
            </a:r>
          </a:p>
          <a:p>
            <a:pPr marL="914400" lvl="1" indent="-457200"/>
            <a:r>
              <a:rPr lang="x-none" altLang="en-US" sz="2000" dirty="0"/>
              <a:t>Run the application and pinpoint the hooking points for information extraction</a:t>
            </a:r>
          </a:p>
        </p:txBody>
      </p:sp>
      <p:sp>
        <p:nvSpPr>
          <p:cNvPr id="4" name="Slide Number Placeholder 3"/>
          <p:cNvSpPr>
            <a:spLocks noGrp="1"/>
          </p:cNvSpPr>
          <p:nvPr>
            <p:ph type="sldNum" sz="quarter" idx="12"/>
          </p:nvPr>
        </p:nvSpPr>
        <p:spPr/>
        <p:txBody>
          <a:bodyPr/>
          <a:lstStyle/>
          <a:p>
            <a:fld id="{0840E6D7-221B-40B7-B50C-C3B5231B0D1A}" type="slidenum">
              <a:rPr lang="en-US" smtClean="0"/>
              <a:t>27</a:t>
            </a:fld>
            <a:endParaRPr lang="en-US"/>
          </a:p>
        </p:txBody>
      </p:sp>
      <p:pic>
        <p:nvPicPr>
          <p:cNvPr id="7" name="Picture 6"/>
          <p:cNvPicPr>
            <a:picLocks noChangeAspect="1"/>
          </p:cNvPicPr>
          <p:nvPr/>
        </p:nvPicPr>
        <p:blipFill>
          <a:blip r:embed="rId2"/>
          <a:stretch>
            <a:fillRect/>
          </a:stretch>
        </p:blipFill>
        <p:spPr>
          <a:xfrm>
            <a:off x="2484120" y="3672840"/>
            <a:ext cx="4466590" cy="2475865"/>
          </a:xfrm>
          <a:prstGeom prst="rect">
            <a:avLst/>
          </a:prstGeom>
        </p:spPr>
      </p:pic>
    </p:spTree>
    <p:extLst>
      <p:ext uri="{BB962C8B-B14F-4D97-AF65-F5344CB8AC3E}">
        <p14:creationId xmlns:p14="http://schemas.microsoft.com/office/powerpoint/2010/main" val="1668699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dirty="0"/>
              <a:t>Resource Usage Analysis</a:t>
            </a:r>
          </a:p>
        </p:txBody>
      </p:sp>
      <p:sp>
        <p:nvSpPr>
          <p:cNvPr id="3" name="Content Placeholder 2"/>
          <p:cNvSpPr>
            <a:spLocks noGrp="1"/>
          </p:cNvSpPr>
          <p:nvPr>
            <p:ph idx="1"/>
          </p:nvPr>
        </p:nvSpPr>
        <p:spPr>
          <a:xfrm>
            <a:off x="457200" y="1243330"/>
            <a:ext cx="8229600" cy="5078730"/>
          </a:xfrm>
        </p:spPr>
        <p:txBody>
          <a:bodyPr/>
          <a:lstStyle/>
          <a:p>
            <a:r>
              <a:rPr lang="x-none" altLang="en-US" dirty="0"/>
              <a:t>Whole system consists of two major components</a:t>
            </a:r>
          </a:p>
          <a:p>
            <a:pPr lvl="1"/>
            <a:r>
              <a:rPr lang="x-none" altLang="en-US" sz="2000" dirty="0"/>
              <a:t>DroidSIFT: perform static analysis including call-graph analylsis and data dependency analysis</a:t>
            </a:r>
          </a:p>
          <a:p>
            <a:pPr lvl="1"/>
            <a:r>
              <a:rPr lang="x-none" altLang="en-US" sz="2000" dirty="0"/>
              <a:t>DroidScope: develop plugins on top of the emulation tool to collect resource usage information</a:t>
            </a:r>
          </a:p>
          <a:p>
            <a:pPr lvl="1"/>
            <a:endParaRPr lang="x-none" altLang="en-US" sz="2000" dirty="0"/>
          </a:p>
        </p:txBody>
      </p:sp>
      <p:sp>
        <p:nvSpPr>
          <p:cNvPr id="4" name="Slide Number Placeholder 3"/>
          <p:cNvSpPr>
            <a:spLocks noGrp="1"/>
          </p:cNvSpPr>
          <p:nvPr>
            <p:ph type="sldNum" sz="quarter" idx="12"/>
          </p:nvPr>
        </p:nvSpPr>
        <p:spPr/>
        <p:txBody>
          <a:bodyPr/>
          <a:lstStyle/>
          <a:p>
            <a:fld id="{0840E6D7-221B-40B7-B50C-C3B5231B0D1A}" type="slidenum">
              <a:rPr lang="en-US" smtClean="0"/>
              <a:t>28</a:t>
            </a:fld>
            <a:endParaRPr lang="en-US"/>
          </a:p>
        </p:txBody>
      </p:sp>
      <p:pic>
        <p:nvPicPr>
          <p:cNvPr id="19" name="Picture 18"/>
          <p:cNvPicPr>
            <a:picLocks noChangeAspect="1"/>
          </p:cNvPicPr>
          <p:nvPr/>
        </p:nvPicPr>
        <p:blipFill>
          <a:blip r:embed="rId2"/>
          <a:stretch>
            <a:fillRect/>
          </a:stretch>
        </p:blipFill>
        <p:spPr>
          <a:xfrm>
            <a:off x="814070" y="13833475"/>
            <a:ext cx="6708775" cy="4625975"/>
          </a:xfrm>
          <a:prstGeom prst="rect">
            <a:avLst/>
          </a:prstGeom>
        </p:spPr>
      </p:pic>
      <p:pic>
        <p:nvPicPr>
          <p:cNvPr id="5" name="Picture 4"/>
          <p:cNvPicPr>
            <a:picLocks noChangeAspect="1"/>
          </p:cNvPicPr>
          <p:nvPr/>
        </p:nvPicPr>
        <p:blipFill>
          <a:blip r:embed="rId2"/>
          <a:stretch>
            <a:fillRect/>
          </a:stretch>
        </p:blipFill>
        <p:spPr>
          <a:xfrm>
            <a:off x="941070" y="13960475"/>
            <a:ext cx="6708775" cy="4625975"/>
          </a:xfrm>
          <a:prstGeom prst="rect">
            <a:avLst/>
          </a:prstGeom>
        </p:spPr>
      </p:pic>
      <p:pic>
        <p:nvPicPr>
          <p:cNvPr id="6" name="Picture 5"/>
          <p:cNvPicPr>
            <a:picLocks noChangeAspect="1"/>
          </p:cNvPicPr>
          <p:nvPr/>
        </p:nvPicPr>
        <p:blipFill>
          <a:blip r:embed="rId2"/>
          <a:stretch>
            <a:fillRect/>
          </a:stretch>
        </p:blipFill>
        <p:spPr>
          <a:xfrm>
            <a:off x="1068070" y="14087475"/>
            <a:ext cx="6708775" cy="4625975"/>
          </a:xfrm>
          <a:prstGeom prst="rect">
            <a:avLst/>
          </a:prstGeom>
        </p:spPr>
      </p:pic>
      <p:pic>
        <p:nvPicPr>
          <p:cNvPr id="8" name="Picture 7" descr="poster overview"/>
          <p:cNvPicPr>
            <a:picLocks noChangeAspect="1"/>
          </p:cNvPicPr>
          <p:nvPr/>
        </p:nvPicPr>
        <p:blipFill>
          <a:blip r:embed="rId3"/>
          <a:stretch>
            <a:fillRect/>
          </a:stretch>
        </p:blipFill>
        <p:spPr>
          <a:xfrm>
            <a:off x="1526540" y="3750945"/>
            <a:ext cx="6554470" cy="2203450"/>
          </a:xfrm>
          <a:prstGeom prst="rect">
            <a:avLst/>
          </a:prstGeom>
        </p:spPr>
      </p:pic>
    </p:spTree>
    <p:extLst>
      <p:ext uri="{BB962C8B-B14F-4D97-AF65-F5344CB8AC3E}">
        <p14:creationId xmlns:p14="http://schemas.microsoft.com/office/powerpoint/2010/main" val="8890915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dirty="0"/>
              <a:t>Resource Usage Analysis</a:t>
            </a:r>
          </a:p>
        </p:txBody>
      </p:sp>
      <p:sp>
        <p:nvSpPr>
          <p:cNvPr id="3" name="Content Placeholder 2"/>
          <p:cNvSpPr>
            <a:spLocks noGrp="1"/>
          </p:cNvSpPr>
          <p:nvPr>
            <p:ph idx="1"/>
          </p:nvPr>
        </p:nvSpPr>
        <p:spPr>
          <a:xfrm>
            <a:off x="457200" y="1243330"/>
            <a:ext cx="8229600" cy="5078730"/>
          </a:xfrm>
        </p:spPr>
        <p:txBody>
          <a:bodyPr/>
          <a:lstStyle/>
          <a:p>
            <a:r>
              <a:rPr lang="x-none" altLang="en-US" sz="2400" dirty="0"/>
              <a:t>Statically identify certain APIs as indicators of resource usage.</a:t>
            </a:r>
          </a:p>
          <a:p>
            <a:pPr lvl="1"/>
            <a:endParaRPr lang="x-none" altLang="en-US" sz="2400" dirty="0"/>
          </a:p>
          <a:p>
            <a:pPr lvl="1"/>
            <a:endParaRPr lang="x-none" altLang="en-US" sz="2400" dirty="0"/>
          </a:p>
          <a:p>
            <a:pPr lvl="1"/>
            <a:endParaRPr lang="x-none" altLang="en-US" sz="2400" dirty="0"/>
          </a:p>
          <a:p>
            <a:pPr marL="342900" lvl="0" indent="-342900"/>
            <a:r>
              <a:rPr lang="x-none" altLang="en-US" sz="2400" dirty="0">
                <a:sym typeface="+mn-ea"/>
              </a:rPr>
              <a:t>Perform data flow analysis to keep track of the data usage.</a:t>
            </a:r>
            <a:endParaRPr lang="x-none" altLang="en-US" sz="2400" dirty="0"/>
          </a:p>
        </p:txBody>
      </p:sp>
      <p:sp>
        <p:nvSpPr>
          <p:cNvPr id="4" name="Slide Number Placeholder 3"/>
          <p:cNvSpPr>
            <a:spLocks noGrp="1"/>
          </p:cNvSpPr>
          <p:nvPr>
            <p:ph type="sldNum" sz="quarter" idx="12"/>
          </p:nvPr>
        </p:nvSpPr>
        <p:spPr/>
        <p:txBody>
          <a:bodyPr/>
          <a:lstStyle/>
          <a:p>
            <a:fld id="{0840E6D7-221B-40B7-B50C-C3B5231B0D1A}" type="slidenum">
              <a:rPr lang="en-US" smtClean="0"/>
              <a:t>29</a:t>
            </a:fld>
            <a:endParaRPr lang="en-US"/>
          </a:p>
        </p:txBody>
      </p:sp>
      <p:pic>
        <p:nvPicPr>
          <p:cNvPr id="7" name="Picture 6"/>
          <p:cNvPicPr>
            <a:picLocks noChangeAspect="1"/>
          </p:cNvPicPr>
          <p:nvPr/>
        </p:nvPicPr>
        <p:blipFill>
          <a:blip r:embed="rId2"/>
          <a:stretch>
            <a:fillRect/>
          </a:stretch>
        </p:blipFill>
        <p:spPr>
          <a:xfrm>
            <a:off x="3562985" y="1847215"/>
            <a:ext cx="4443095" cy="1456690"/>
          </a:xfrm>
          <a:prstGeom prst="rect">
            <a:avLst/>
          </a:prstGeom>
        </p:spPr>
      </p:pic>
      <p:pic>
        <p:nvPicPr>
          <p:cNvPr id="75" name="Shape 75"/>
          <p:cNvPicPr preferRelativeResize="0"/>
          <p:nvPr/>
        </p:nvPicPr>
        <p:blipFill rotWithShape="1">
          <a:blip r:embed="rId3"/>
          <a:srcRect l="16326" t="17478" r="10691" b="37565"/>
          <a:stretch>
            <a:fillRect/>
          </a:stretch>
        </p:blipFill>
        <p:spPr>
          <a:xfrm>
            <a:off x="3074035" y="4134485"/>
            <a:ext cx="4932045" cy="1652270"/>
          </a:xfrm>
          <a:prstGeom prst="rect">
            <a:avLst/>
          </a:prstGeom>
          <a:noFill/>
          <a:ln>
            <a:noFill/>
          </a:ln>
        </p:spPr>
      </p:pic>
    </p:spTree>
    <p:extLst>
      <p:ext uri="{BB962C8B-B14F-4D97-AF65-F5344CB8AC3E}">
        <p14:creationId xmlns:p14="http://schemas.microsoft.com/office/powerpoint/2010/main" val="528698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Status</a:t>
            </a:r>
            <a:endParaRPr lang="en-US" dirty="0"/>
          </a:p>
        </p:txBody>
      </p:sp>
      <p:sp>
        <p:nvSpPr>
          <p:cNvPr id="3" name="Slide Number Placeholder 2"/>
          <p:cNvSpPr>
            <a:spLocks noGrp="1"/>
          </p:cNvSpPr>
          <p:nvPr>
            <p:ph type="sldNum" sz="quarter" idx="12"/>
          </p:nvPr>
        </p:nvSpPr>
        <p:spPr/>
        <p:txBody>
          <a:bodyPr/>
          <a:lstStyle/>
          <a:p>
            <a:fld id="{5163728A-5C6C-4DC9-ACFF-9E47917C1905}" type="slidenum">
              <a:rPr lang="en-US" smtClean="0"/>
              <a:pPr/>
              <a:t>3</a:t>
            </a:fld>
            <a:endParaRPr lang="en-US"/>
          </a:p>
        </p:txBody>
      </p:sp>
      <p:grpSp>
        <p:nvGrpSpPr>
          <p:cNvPr id="40" name="Group 39"/>
          <p:cNvGrpSpPr/>
          <p:nvPr/>
        </p:nvGrpSpPr>
        <p:grpSpPr>
          <a:xfrm>
            <a:off x="2870495" y="1392603"/>
            <a:ext cx="3901654" cy="2885090"/>
            <a:chOff x="2366018" y="1944407"/>
            <a:chExt cx="3901654" cy="2885090"/>
          </a:xfrm>
        </p:grpSpPr>
        <p:sp>
          <p:nvSpPr>
            <p:cNvPr id="8" name="Rectangle 7"/>
            <p:cNvSpPr/>
            <p:nvPr/>
          </p:nvSpPr>
          <p:spPr>
            <a:xfrm>
              <a:off x="2366018" y="1944407"/>
              <a:ext cx="975995"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366018"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609616"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854817"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098415"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342013" y="1944407"/>
              <a:ext cx="975995"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342013"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585611"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830812"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4074410"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315682" y="1944407"/>
              <a:ext cx="975995"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4315682"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4559280"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4804481"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5048079"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5291677" y="1944407"/>
              <a:ext cx="975995"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5291677"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535275"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780476"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6024074"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3" name="Straight Connector 32"/>
          <p:cNvCxnSpPr/>
          <p:nvPr/>
        </p:nvCxnSpPr>
        <p:spPr>
          <a:xfrm>
            <a:off x="3866304" y="1051028"/>
            <a:ext cx="0" cy="3474720"/>
          </a:xfrm>
          <a:prstGeom prst="lin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4822485" y="1051028"/>
            <a:ext cx="0" cy="3474720"/>
          </a:xfrm>
          <a:prstGeom prst="lin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5804921" y="1051028"/>
            <a:ext cx="0" cy="3474720"/>
          </a:xfrm>
          <a:prstGeom prst="lin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4700686" y="1103575"/>
            <a:ext cx="0" cy="3594538"/>
          </a:xfrm>
          <a:prstGeom prst="line">
            <a:avLst/>
          </a:prstGeom>
          <a:ln w="28575">
            <a:solidFill>
              <a:srgbClr val="FF3300"/>
            </a:solidFill>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217472" y="1422473"/>
            <a:ext cx="2128554"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Platform Instantiation</a:t>
            </a:r>
            <a:endParaRPr lang="en-US" dirty="0">
              <a:latin typeface="Arial Narrow" panose="020B0606020202030204" pitchFamily="34" charset="0"/>
            </a:endParaRPr>
          </a:p>
        </p:txBody>
      </p:sp>
      <p:sp>
        <p:nvSpPr>
          <p:cNvPr id="39" name="Rectangular Callout 38"/>
          <p:cNvSpPr/>
          <p:nvPr/>
        </p:nvSpPr>
        <p:spPr>
          <a:xfrm>
            <a:off x="4758138" y="4835784"/>
            <a:ext cx="1217267" cy="367072"/>
          </a:xfrm>
          <a:prstGeom prst="wedgeRectCallout">
            <a:avLst>
              <a:gd name="adj1" fmla="val -53082"/>
              <a:gd name="adj2" fmla="val -109298"/>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We are here</a:t>
            </a:r>
            <a:endParaRPr lang="en-US" sz="1600" dirty="0">
              <a:solidFill>
                <a:schemeClr val="tx1"/>
              </a:solidFill>
            </a:endParaRPr>
          </a:p>
        </p:txBody>
      </p:sp>
      <p:sp>
        <p:nvSpPr>
          <p:cNvPr id="41" name="TextBox 40"/>
          <p:cNvSpPr txBox="1"/>
          <p:nvPr/>
        </p:nvSpPr>
        <p:spPr>
          <a:xfrm>
            <a:off x="217472" y="1754265"/>
            <a:ext cx="2768382"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Challenge Problem Definition</a:t>
            </a:r>
            <a:endParaRPr lang="en-US" dirty="0">
              <a:latin typeface="Arial Narrow" panose="020B0606020202030204" pitchFamily="34" charset="0"/>
            </a:endParaRPr>
          </a:p>
        </p:txBody>
      </p:sp>
      <p:sp>
        <p:nvSpPr>
          <p:cNvPr id="42" name="TextBox 41"/>
          <p:cNvSpPr txBox="1"/>
          <p:nvPr/>
        </p:nvSpPr>
        <p:spPr>
          <a:xfrm>
            <a:off x="217472" y="2101823"/>
            <a:ext cx="2128554"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Vocabulary/Ontology</a:t>
            </a:r>
            <a:endParaRPr lang="en-US" dirty="0">
              <a:latin typeface="Arial Narrow" panose="020B0606020202030204" pitchFamily="34" charset="0"/>
            </a:endParaRPr>
          </a:p>
        </p:txBody>
      </p:sp>
      <p:sp>
        <p:nvSpPr>
          <p:cNvPr id="43" name="TextBox 42"/>
          <p:cNvSpPr txBox="1"/>
          <p:nvPr/>
        </p:nvSpPr>
        <p:spPr>
          <a:xfrm>
            <a:off x="217472" y="2433615"/>
            <a:ext cx="2128554"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Environment Model</a:t>
            </a:r>
            <a:endParaRPr lang="en-US" dirty="0">
              <a:latin typeface="Arial Narrow" panose="020B0606020202030204" pitchFamily="34" charset="0"/>
            </a:endParaRPr>
          </a:p>
        </p:txBody>
      </p:sp>
      <p:sp>
        <p:nvSpPr>
          <p:cNvPr id="44" name="TextBox 43"/>
          <p:cNvSpPr txBox="1"/>
          <p:nvPr/>
        </p:nvSpPr>
        <p:spPr>
          <a:xfrm>
            <a:off x="217472" y="2796939"/>
            <a:ext cx="2128554"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Program Analysis</a:t>
            </a:r>
            <a:endParaRPr lang="en-US" dirty="0">
              <a:latin typeface="Arial Narrow" panose="020B0606020202030204" pitchFamily="34" charset="0"/>
            </a:endParaRPr>
          </a:p>
        </p:txBody>
      </p:sp>
      <p:sp>
        <p:nvSpPr>
          <p:cNvPr id="45" name="TextBox 44"/>
          <p:cNvSpPr txBox="1"/>
          <p:nvPr/>
        </p:nvSpPr>
        <p:spPr>
          <a:xfrm>
            <a:off x="217472" y="3112968"/>
            <a:ext cx="2128554"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Resource DSL</a:t>
            </a:r>
            <a:endParaRPr lang="en-US" dirty="0">
              <a:latin typeface="Arial Narrow" panose="020B0606020202030204" pitchFamily="34" charset="0"/>
            </a:endParaRPr>
          </a:p>
        </p:txBody>
      </p:sp>
      <p:sp>
        <p:nvSpPr>
          <p:cNvPr id="46" name="TextBox 45"/>
          <p:cNvSpPr txBox="1"/>
          <p:nvPr/>
        </p:nvSpPr>
        <p:spPr>
          <a:xfrm>
            <a:off x="217472" y="3713131"/>
            <a:ext cx="2128554"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CP in DAS</a:t>
            </a:r>
            <a:endParaRPr lang="en-US" dirty="0">
              <a:latin typeface="Arial Narrow" panose="020B0606020202030204" pitchFamily="34" charset="0"/>
            </a:endParaRPr>
          </a:p>
        </p:txBody>
      </p:sp>
      <p:sp>
        <p:nvSpPr>
          <p:cNvPr id="47" name="TextBox 46"/>
          <p:cNvSpPr txBox="1"/>
          <p:nvPr/>
        </p:nvSpPr>
        <p:spPr>
          <a:xfrm>
            <a:off x="217472" y="3414230"/>
            <a:ext cx="2128554"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DAS</a:t>
            </a:r>
            <a:endParaRPr lang="en-US" dirty="0">
              <a:latin typeface="Arial Narrow" panose="020B0606020202030204" pitchFamily="34" charset="0"/>
            </a:endParaRPr>
          </a:p>
        </p:txBody>
      </p:sp>
      <p:sp>
        <p:nvSpPr>
          <p:cNvPr id="48" name="TextBox 47"/>
          <p:cNvSpPr txBox="1"/>
          <p:nvPr/>
        </p:nvSpPr>
        <p:spPr>
          <a:xfrm>
            <a:off x="217472" y="4013758"/>
            <a:ext cx="2869718"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Adaptation/CP Enhancements</a:t>
            </a:r>
            <a:endParaRPr lang="en-US" dirty="0">
              <a:latin typeface="Arial Narrow" panose="020B0606020202030204" pitchFamily="34" charset="0"/>
            </a:endParaRPr>
          </a:p>
        </p:txBody>
      </p:sp>
      <p:sp>
        <p:nvSpPr>
          <p:cNvPr id="49" name="TextBox 48"/>
          <p:cNvSpPr txBox="1"/>
          <p:nvPr/>
        </p:nvSpPr>
        <p:spPr>
          <a:xfrm>
            <a:off x="273525" y="5141499"/>
            <a:ext cx="3256863" cy="369332"/>
          </a:xfrm>
          <a:prstGeom prst="rect">
            <a:avLst/>
          </a:prstGeom>
          <a:noFill/>
        </p:spPr>
        <p:txBody>
          <a:bodyPr wrap="square" rtlCol="0">
            <a:spAutoFit/>
          </a:bodyPr>
          <a:lstStyle/>
          <a:p>
            <a:r>
              <a:rPr lang="en-US" dirty="0" smtClean="0"/>
              <a:t>Publications: </a:t>
            </a:r>
            <a:r>
              <a:rPr lang="en-US" dirty="0" smtClean="0">
                <a:solidFill>
                  <a:srgbClr val="FF0000"/>
                </a:solidFill>
              </a:rPr>
              <a:t>List TBD</a:t>
            </a:r>
            <a:endParaRPr lang="en-US" dirty="0">
              <a:solidFill>
                <a:srgbClr val="FF0000"/>
              </a:solidFill>
            </a:endParaRPr>
          </a:p>
        </p:txBody>
      </p:sp>
      <p:sp>
        <p:nvSpPr>
          <p:cNvPr id="50" name="Rectangle 49"/>
          <p:cNvSpPr/>
          <p:nvPr/>
        </p:nvSpPr>
        <p:spPr>
          <a:xfrm>
            <a:off x="6862417" y="1392603"/>
            <a:ext cx="497566" cy="274320"/>
          </a:xfrm>
          <a:prstGeom prst="rect">
            <a:avLst/>
          </a:prstGeom>
          <a:solidFill>
            <a:srgbClr val="00B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6862417" y="1724395"/>
            <a:ext cx="497566" cy="274320"/>
          </a:xfrm>
          <a:prstGeom prst="rect">
            <a:avLst/>
          </a:prstGeom>
          <a:solidFill>
            <a:srgbClr val="00B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6862417" y="2065065"/>
            <a:ext cx="497566" cy="274320"/>
          </a:xfrm>
          <a:prstGeom prst="rect">
            <a:avLst/>
          </a:prstGeom>
          <a:solidFill>
            <a:srgbClr val="00B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6862417" y="2396857"/>
            <a:ext cx="497566" cy="274320"/>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6862417" y="2726996"/>
            <a:ext cx="497566" cy="274320"/>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6862417" y="3051151"/>
            <a:ext cx="497566" cy="274320"/>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6862417" y="3384822"/>
            <a:ext cx="497566" cy="274320"/>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6862417" y="4015882"/>
            <a:ext cx="497566" cy="27432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6862417" y="3699489"/>
            <a:ext cx="497566" cy="274320"/>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7513313" y="3999908"/>
            <a:ext cx="1610121" cy="338554"/>
          </a:xfrm>
          <a:prstGeom prst="rect">
            <a:avLst/>
          </a:prstGeom>
          <a:noFill/>
        </p:spPr>
        <p:txBody>
          <a:bodyPr wrap="square" rtlCol="0">
            <a:spAutoFit/>
          </a:bodyPr>
          <a:lstStyle/>
          <a:p>
            <a:r>
              <a:rPr lang="en-US" sz="1600" dirty="0" smtClean="0">
                <a:latin typeface="Arial Narrow" panose="020B0606020202030204" pitchFamily="34" charset="0"/>
              </a:rPr>
              <a:t>Recently Started</a:t>
            </a:r>
            <a:endParaRPr lang="en-US" sz="1600" dirty="0">
              <a:latin typeface="Arial Narrow" panose="020B0606020202030204" pitchFamily="34" charset="0"/>
            </a:endParaRPr>
          </a:p>
        </p:txBody>
      </p:sp>
      <p:sp>
        <p:nvSpPr>
          <p:cNvPr id="61" name="TextBox 60"/>
          <p:cNvSpPr txBox="1"/>
          <p:nvPr/>
        </p:nvSpPr>
        <p:spPr>
          <a:xfrm>
            <a:off x="7744767" y="2629201"/>
            <a:ext cx="1147211" cy="1077218"/>
          </a:xfrm>
          <a:prstGeom prst="rect">
            <a:avLst/>
          </a:prstGeom>
          <a:noFill/>
        </p:spPr>
        <p:txBody>
          <a:bodyPr wrap="square" rtlCol="0">
            <a:spAutoFit/>
          </a:bodyPr>
          <a:lstStyle/>
          <a:p>
            <a:r>
              <a:rPr lang="en-US" sz="1600" dirty="0" smtClean="0">
                <a:latin typeface="Arial Narrow" panose="020B0606020202030204" pitchFamily="34" charset="0"/>
              </a:rPr>
              <a:t>Ongoing work, initial capabilities developed</a:t>
            </a:r>
            <a:endParaRPr lang="en-US" sz="1600" dirty="0">
              <a:latin typeface="Arial Narrow" panose="020B0606020202030204" pitchFamily="34" charset="0"/>
            </a:endParaRPr>
          </a:p>
        </p:txBody>
      </p:sp>
      <p:sp>
        <p:nvSpPr>
          <p:cNvPr id="62" name="TextBox 61"/>
          <p:cNvSpPr txBox="1"/>
          <p:nvPr/>
        </p:nvSpPr>
        <p:spPr>
          <a:xfrm>
            <a:off x="7696339" y="1623955"/>
            <a:ext cx="1147211" cy="584775"/>
          </a:xfrm>
          <a:prstGeom prst="rect">
            <a:avLst/>
          </a:prstGeom>
          <a:noFill/>
        </p:spPr>
        <p:txBody>
          <a:bodyPr wrap="square" rtlCol="0">
            <a:spAutoFit/>
          </a:bodyPr>
          <a:lstStyle/>
          <a:p>
            <a:r>
              <a:rPr lang="en-US" sz="1600" dirty="0" smtClean="0">
                <a:latin typeface="Arial Narrow" panose="020B0606020202030204" pitchFamily="34" charset="0"/>
              </a:rPr>
              <a:t>Reasonably complete</a:t>
            </a:r>
            <a:endParaRPr lang="en-US" sz="1600" dirty="0">
              <a:latin typeface="Arial Narrow" panose="020B0606020202030204" pitchFamily="34" charset="0"/>
            </a:endParaRPr>
          </a:p>
        </p:txBody>
      </p:sp>
      <p:cxnSp>
        <p:nvCxnSpPr>
          <p:cNvPr id="64" name="Straight Connector 63"/>
          <p:cNvCxnSpPr/>
          <p:nvPr/>
        </p:nvCxnSpPr>
        <p:spPr>
          <a:xfrm flipV="1">
            <a:off x="2890309" y="1580133"/>
            <a:ext cx="64008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flipV="1">
            <a:off x="2890309" y="1905999"/>
            <a:ext cx="82296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V="1">
            <a:off x="2890309" y="2224496"/>
            <a:ext cx="182880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V="1">
            <a:off x="3405327" y="2566088"/>
            <a:ext cx="128016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3137305" y="2914118"/>
            <a:ext cx="155448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V="1">
            <a:off x="3137305" y="3224219"/>
            <a:ext cx="155448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flipV="1">
            <a:off x="3602892" y="3536228"/>
            <a:ext cx="109728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flipV="1">
            <a:off x="4060606" y="3833017"/>
            <a:ext cx="64008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V="1">
            <a:off x="4326025" y="4117827"/>
            <a:ext cx="36576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V="1">
            <a:off x="4822485" y="1930646"/>
            <a:ext cx="822960" cy="0"/>
          </a:xfrm>
          <a:prstGeom prst="line">
            <a:avLst/>
          </a:prstGeom>
          <a:ln w="571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V="1">
            <a:off x="4719109" y="2210728"/>
            <a:ext cx="1097280" cy="0"/>
          </a:xfrm>
          <a:prstGeom prst="line">
            <a:avLst/>
          </a:prstGeom>
          <a:ln w="571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V="1">
            <a:off x="4719109" y="2550322"/>
            <a:ext cx="1554480" cy="0"/>
          </a:xfrm>
          <a:prstGeom prst="line">
            <a:avLst/>
          </a:prstGeom>
          <a:ln w="571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4700172" y="2914118"/>
            <a:ext cx="2011680" cy="0"/>
          </a:xfrm>
          <a:prstGeom prst="line">
            <a:avLst/>
          </a:prstGeom>
          <a:ln w="571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V="1">
            <a:off x="4685487" y="3224219"/>
            <a:ext cx="2011680" cy="0"/>
          </a:xfrm>
          <a:prstGeom prst="line">
            <a:avLst/>
          </a:prstGeom>
          <a:ln w="571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V="1">
            <a:off x="4719109" y="3523262"/>
            <a:ext cx="2103120" cy="0"/>
          </a:xfrm>
          <a:prstGeom prst="line">
            <a:avLst/>
          </a:prstGeom>
          <a:ln w="571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V="1">
            <a:off x="4719109" y="3817251"/>
            <a:ext cx="2103120" cy="0"/>
          </a:xfrm>
          <a:prstGeom prst="line">
            <a:avLst/>
          </a:prstGeom>
          <a:ln w="571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V="1">
            <a:off x="4701253" y="4114568"/>
            <a:ext cx="2103120" cy="0"/>
          </a:xfrm>
          <a:prstGeom prst="line">
            <a:avLst/>
          </a:prstGeom>
          <a:ln w="571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943231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dirty="0"/>
              <a:t>Resource Usage Analysis</a:t>
            </a:r>
          </a:p>
        </p:txBody>
      </p:sp>
      <p:sp>
        <p:nvSpPr>
          <p:cNvPr id="3" name="Content Placeholder 2"/>
          <p:cNvSpPr>
            <a:spLocks noGrp="1"/>
          </p:cNvSpPr>
          <p:nvPr>
            <p:ph idx="1"/>
          </p:nvPr>
        </p:nvSpPr>
        <p:spPr>
          <a:xfrm>
            <a:off x="457200" y="1243330"/>
            <a:ext cx="8229600" cy="5078730"/>
          </a:xfrm>
        </p:spPr>
        <p:txBody>
          <a:bodyPr/>
          <a:lstStyle/>
          <a:p>
            <a:r>
              <a:rPr lang="x-none" altLang="en-US" sz="2400" dirty="0"/>
              <a:t>Dynamically run the application in Droidscope which is based on Qemu.</a:t>
            </a:r>
          </a:p>
          <a:p>
            <a:pPr lvl="1"/>
            <a:endParaRPr lang="x-none" altLang="en-US" sz="2400" dirty="0"/>
          </a:p>
          <a:p>
            <a:pPr lvl="1"/>
            <a:endParaRPr lang="x-none" altLang="en-US" sz="2400" dirty="0"/>
          </a:p>
          <a:p>
            <a:pPr lvl="1"/>
            <a:endParaRPr lang="x-none" altLang="en-US" sz="2400" dirty="0"/>
          </a:p>
          <a:p>
            <a:pPr marL="342900" lvl="0" indent="-342900"/>
            <a:endParaRPr lang="x-none" altLang="en-US" sz="2400" dirty="0">
              <a:sym typeface="+mn-ea"/>
            </a:endParaRPr>
          </a:p>
          <a:p>
            <a:pPr marL="342900" lvl="0" indent="-342900"/>
            <a:r>
              <a:rPr lang="x-none" altLang="en-US" sz="2400" dirty="0"/>
              <a:t>Identify various of important hooking points and extract useful information.</a:t>
            </a:r>
          </a:p>
        </p:txBody>
      </p:sp>
      <p:sp>
        <p:nvSpPr>
          <p:cNvPr id="4" name="Slide Number Placeholder 3"/>
          <p:cNvSpPr>
            <a:spLocks noGrp="1"/>
          </p:cNvSpPr>
          <p:nvPr>
            <p:ph type="sldNum" sz="quarter" idx="12"/>
          </p:nvPr>
        </p:nvSpPr>
        <p:spPr/>
        <p:txBody>
          <a:bodyPr/>
          <a:lstStyle/>
          <a:p>
            <a:fld id="{0840E6D7-221B-40B7-B50C-C3B5231B0D1A}" type="slidenum">
              <a:rPr lang="en-US" smtClean="0"/>
              <a:t>30</a:t>
            </a:fld>
            <a:endParaRPr lang="en-US"/>
          </a:p>
        </p:txBody>
      </p:sp>
      <p:pic>
        <p:nvPicPr>
          <p:cNvPr id="10" name="Picture 9"/>
          <p:cNvPicPr>
            <a:picLocks noChangeAspect="1"/>
          </p:cNvPicPr>
          <p:nvPr/>
        </p:nvPicPr>
        <p:blipFill>
          <a:blip r:embed="rId2"/>
          <a:stretch>
            <a:fillRect/>
          </a:stretch>
        </p:blipFill>
        <p:spPr>
          <a:xfrm>
            <a:off x="3867150" y="2079625"/>
            <a:ext cx="3815080" cy="1733550"/>
          </a:xfrm>
          <a:prstGeom prst="rect">
            <a:avLst/>
          </a:prstGeom>
        </p:spPr>
      </p:pic>
      <p:pic>
        <p:nvPicPr>
          <p:cNvPr id="6" name="Content Placeholder 5"/>
          <p:cNvPicPr>
            <a:picLocks noChangeAspect="1"/>
          </p:cNvPicPr>
          <p:nvPr/>
        </p:nvPicPr>
        <p:blipFill>
          <a:blip r:embed="rId3"/>
          <a:stretch>
            <a:fillRect/>
          </a:stretch>
        </p:blipFill>
        <p:spPr>
          <a:xfrm>
            <a:off x="3281680" y="4648835"/>
            <a:ext cx="4864735" cy="1560830"/>
          </a:xfrm>
          <a:prstGeom prst="rect">
            <a:avLst/>
          </a:prstGeom>
          <a:noFill/>
          <a:ln w="9525">
            <a:noFill/>
            <a:miter lim="800000"/>
            <a:headEnd/>
            <a:tailEnd/>
          </a:ln>
        </p:spPr>
      </p:pic>
    </p:spTree>
    <p:extLst>
      <p:ext uri="{BB962C8B-B14F-4D97-AF65-F5344CB8AC3E}">
        <p14:creationId xmlns:p14="http://schemas.microsoft.com/office/powerpoint/2010/main" val="27517231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PlaceHolder</a:t>
            </a:r>
            <a:r>
              <a:rPr lang="en-US" dirty="0" smtClean="0"/>
              <a:t>: Outline for </a:t>
            </a:r>
            <a:r>
              <a:rPr lang="en-US" dirty="0" err="1" smtClean="0"/>
              <a:t>Securboration</a:t>
            </a:r>
            <a:endParaRPr lang="en-US" dirty="0"/>
          </a:p>
        </p:txBody>
      </p:sp>
      <p:sp>
        <p:nvSpPr>
          <p:cNvPr id="3" name="Content Placeholder 2"/>
          <p:cNvSpPr>
            <a:spLocks noGrp="1"/>
          </p:cNvSpPr>
          <p:nvPr>
            <p:ph idx="1"/>
          </p:nvPr>
        </p:nvSpPr>
        <p:spPr>
          <a:xfrm>
            <a:off x="457200" y="1154151"/>
            <a:ext cx="8229600" cy="4525963"/>
          </a:xfrm>
        </p:spPr>
        <p:txBody>
          <a:bodyPr/>
          <a:lstStyle/>
          <a:p>
            <a:r>
              <a:rPr lang="en-US" dirty="0" smtClean="0"/>
              <a:t>Discuss functional ontology, and use of properties and how they map to mission requirements</a:t>
            </a:r>
          </a:p>
          <a:p>
            <a:r>
              <a:rPr lang="en-US" dirty="0" smtClean="0"/>
              <a:t>Discuss how programmer-provided annotations can stand in for data we expect to get from Muse (e.g. details of functional aspects)</a:t>
            </a:r>
          </a:p>
          <a:p>
            <a:r>
              <a:rPr lang="en-US" dirty="0" smtClean="0"/>
              <a:t>Representation of PLA (e.g. control points)</a:t>
            </a:r>
          </a:p>
          <a:p>
            <a:r>
              <a:rPr lang="en-US" dirty="0" smtClean="0"/>
              <a:t>Contrast of “data” about DFUs (e.g. resource dependency on USB) vs. “rules” (e.g. any DFU at this control point will be called </a:t>
            </a:r>
            <a:r>
              <a:rPr lang="en-US" i="1" dirty="0" err="1" smtClean="0"/>
              <a:t>NClient</a:t>
            </a:r>
            <a:r>
              <a:rPr lang="en-US" dirty="0" smtClean="0"/>
              <a:t> times per second.</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31</a:t>
            </a:fld>
            <a:endParaRPr lang="en-US"/>
          </a:p>
        </p:txBody>
      </p:sp>
    </p:spTree>
    <p:extLst>
      <p:ext uri="{BB962C8B-B14F-4D97-AF65-F5344CB8AC3E}">
        <p14:creationId xmlns:p14="http://schemas.microsoft.com/office/powerpoint/2010/main" val="40276703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Ontology</a:t>
            </a:r>
            <a:endParaRPr lang="en-US" dirty="0"/>
          </a:p>
        </p:txBody>
      </p:sp>
      <p:sp>
        <p:nvSpPr>
          <p:cNvPr id="3" name="Content Placeholder 2"/>
          <p:cNvSpPr>
            <a:spLocks noGrp="1"/>
          </p:cNvSpPr>
          <p:nvPr>
            <p:ph idx="1"/>
          </p:nvPr>
        </p:nvSpPr>
        <p:spPr>
          <a:xfrm>
            <a:off x="457200" y="980090"/>
            <a:ext cx="8229600" cy="4202787"/>
          </a:xfrm>
        </p:spPr>
        <p:txBody>
          <a:bodyPr/>
          <a:lstStyle/>
          <a:p>
            <a:r>
              <a:rPr lang="en-US" dirty="0" smtClean="0"/>
              <a:t>We model our problem space using a set of linked ontologies</a:t>
            </a:r>
          </a:p>
          <a:p>
            <a:pPr lvl="1"/>
            <a:r>
              <a:rPr lang="en-US" dirty="0" err="1"/>
              <a:t>ControlPoints</a:t>
            </a:r>
            <a:r>
              <a:rPr lang="en-US" dirty="0"/>
              <a:t> are code regions where functionality equivalent components can be </a:t>
            </a:r>
            <a:r>
              <a:rPr lang="en-US" dirty="0" smtClean="0"/>
              <a:t>injected</a:t>
            </a:r>
          </a:p>
          <a:p>
            <a:pPr lvl="1"/>
            <a:r>
              <a:rPr lang="en-US" dirty="0" smtClean="0"/>
              <a:t>Functional spec is conveyed by adding reusable properties to a core functional abstraction</a:t>
            </a:r>
          </a:p>
          <a:p>
            <a:pPr lvl="2"/>
            <a:r>
              <a:rPr lang="en-US" dirty="0" smtClean="0"/>
              <a:t>Contrast with the strategy of explicitly enumerating all possible functionalities</a:t>
            </a:r>
          </a:p>
          <a:p>
            <a:pPr lvl="1"/>
            <a:r>
              <a:rPr lang="en-US" dirty="0" smtClean="0"/>
              <a:t>E.g., a </a:t>
            </a:r>
            <a:r>
              <a:rPr lang="en-US" dirty="0" err="1" smtClean="0"/>
              <a:t>lossy</a:t>
            </a:r>
            <a:r>
              <a:rPr lang="en-US" dirty="0" smtClean="0"/>
              <a:t> compression algorithm for images:</a:t>
            </a:r>
          </a:p>
          <a:p>
            <a:pPr lvl="2"/>
            <a:r>
              <a:rPr lang="en-US" b="1" u="sng" dirty="0" smtClean="0"/>
              <a:t>compress</a:t>
            </a:r>
            <a:r>
              <a:rPr lang="en-US" dirty="0" smtClean="0"/>
              <a:t> : { </a:t>
            </a:r>
            <a:r>
              <a:rPr lang="en-US" i="1" dirty="0" err="1" smtClean="0"/>
              <a:t>lossy</a:t>
            </a:r>
            <a:r>
              <a:rPr lang="en-US" i="1" dirty="0" smtClean="0"/>
              <a:t> </a:t>
            </a:r>
            <a:r>
              <a:rPr lang="en-US" dirty="0" smtClean="0"/>
              <a:t>^ </a:t>
            </a:r>
            <a:r>
              <a:rPr lang="en-US" i="1" dirty="0" err="1" smtClean="0"/>
              <a:t>applicableToDataType</a:t>
            </a:r>
            <a:r>
              <a:rPr lang="en-US" i="1" dirty="0" smtClean="0"/>
              <a:t>(</a:t>
            </a:r>
            <a:r>
              <a:rPr lang="en-US" dirty="0" smtClean="0"/>
              <a:t>Image) }</a:t>
            </a:r>
            <a:endParaRPr lang="en-US" i="1" dirty="0"/>
          </a:p>
          <a:p>
            <a:pPr lvl="1"/>
            <a:endParaRPr lang="en-US" dirty="0" smtClean="0"/>
          </a:p>
        </p:txBody>
      </p:sp>
      <p:sp>
        <p:nvSpPr>
          <p:cNvPr id="4" name="Slide Number Placeholder 3"/>
          <p:cNvSpPr>
            <a:spLocks noGrp="1"/>
          </p:cNvSpPr>
          <p:nvPr>
            <p:ph type="sldNum" sz="quarter" idx="12"/>
          </p:nvPr>
        </p:nvSpPr>
        <p:spPr/>
        <p:txBody>
          <a:bodyPr/>
          <a:lstStyle/>
          <a:p>
            <a:fld id="{0840E6D7-221B-40B7-B50C-C3B5231B0D1A}" type="slidenum">
              <a:rPr lang="en-US" smtClean="0"/>
              <a:pPr/>
              <a:t>32</a:t>
            </a:fld>
            <a:endParaRPr lang="en-US"/>
          </a:p>
        </p:txBody>
      </p:sp>
      <p:sp>
        <p:nvSpPr>
          <p:cNvPr id="6" name="TextBox 5"/>
          <p:cNvSpPr txBox="1"/>
          <p:nvPr/>
        </p:nvSpPr>
        <p:spPr>
          <a:xfrm>
            <a:off x="149505" y="5208971"/>
            <a:ext cx="3159839" cy="369332"/>
          </a:xfrm>
          <a:prstGeom prst="rect">
            <a:avLst/>
          </a:prstGeom>
          <a:noFill/>
        </p:spPr>
        <p:txBody>
          <a:bodyPr wrap="none" rtlCol="0">
            <a:spAutoFit/>
          </a:bodyPr>
          <a:lstStyle/>
          <a:p>
            <a:r>
              <a:rPr lang="en-US" dirty="0" smtClean="0"/>
              <a:t>Core functionality abstraction</a:t>
            </a:r>
            <a:endParaRPr lang="en-US" dirty="0"/>
          </a:p>
        </p:txBody>
      </p:sp>
      <p:cxnSp>
        <p:nvCxnSpPr>
          <p:cNvPr id="8" name="Straight Arrow Connector 7"/>
          <p:cNvCxnSpPr/>
          <p:nvPr/>
        </p:nvCxnSpPr>
        <p:spPr>
          <a:xfrm flipV="1">
            <a:off x="1761934" y="5009331"/>
            <a:ext cx="163128" cy="2159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2558330" y="5552210"/>
            <a:ext cx="1800493" cy="369332"/>
          </a:xfrm>
          <a:prstGeom prst="rect">
            <a:avLst/>
          </a:prstGeom>
          <a:noFill/>
        </p:spPr>
        <p:txBody>
          <a:bodyPr wrap="none" rtlCol="0">
            <a:spAutoFit/>
          </a:bodyPr>
          <a:lstStyle/>
          <a:p>
            <a:r>
              <a:rPr lang="en-US" dirty="0" smtClean="0"/>
              <a:t>Simple property</a:t>
            </a:r>
            <a:endParaRPr lang="en-US" dirty="0"/>
          </a:p>
        </p:txBody>
      </p:sp>
      <p:cxnSp>
        <p:nvCxnSpPr>
          <p:cNvPr id="11" name="Straight Arrow Connector 10"/>
          <p:cNvCxnSpPr>
            <a:stCxn id="10" idx="0"/>
          </p:cNvCxnSpPr>
          <p:nvPr/>
        </p:nvCxnSpPr>
        <p:spPr>
          <a:xfrm flipV="1">
            <a:off x="3458577" y="5009331"/>
            <a:ext cx="0" cy="54287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TextBox 13"/>
          <p:cNvSpPr txBox="1"/>
          <p:nvPr/>
        </p:nvSpPr>
        <p:spPr>
          <a:xfrm>
            <a:off x="3918934" y="5921542"/>
            <a:ext cx="2005677" cy="369332"/>
          </a:xfrm>
          <a:prstGeom prst="rect">
            <a:avLst/>
          </a:prstGeom>
          <a:noFill/>
        </p:spPr>
        <p:txBody>
          <a:bodyPr wrap="none" rtlCol="0">
            <a:spAutoFit/>
          </a:bodyPr>
          <a:lstStyle/>
          <a:p>
            <a:r>
              <a:rPr lang="en-US" dirty="0" smtClean="0"/>
              <a:t>Complex property</a:t>
            </a:r>
            <a:endParaRPr lang="en-US" dirty="0"/>
          </a:p>
        </p:txBody>
      </p:sp>
      <p:cxnSp>
        <p:nvCxnSpPr>
          <p:cNvPr id="18" name="Straight Arrow Connector 17"/>
          <p:cNvCxnSpPr>
            <a:stCxn id="14" idx="0"/>
          </p:cNvCxnSpPr>
          <p:nvPr/>
        </p:nvCxnSpPr>
        <p:spPr>
          <a:xfrm flipV="1">
            <a:off x="4921773" y="5009331"/>
            <a:ext cx="70320" cy="91221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TextBox 21"/>
          <p:cNvSpPr txBox="1"/>
          <p:nvPr/>
        </p:nvSpPr>
        <p:spPr>
          <a:xfrm>
            <a:off x="6025885" y="5921542"/>
            <a:ext cx="1928733" cy="369332"/>
          </a:xfrm>
          <a:prstGeom prst="rect">
            <a:avLst/>
          </a:prstGeom>
          <a:noFill/>
        </p:spPr>
        <p:txBody>
          <a:bodyPr wrap="none" rtlCol="0">
            <a:spAutoFit/>
          </a:bodyPr>
          <a:lstStyle/>
          <a:p>
            <a:r>
              <a:rPr lang="en-US" dirty="0" smtClean="0"/>
              <a:t>Property variable</a:t>
            </a:r>
            <a:endParaRPr lang="en-US" dirty="0"/>
          </a:p>
        </p:txBody>
      </p:sp>
      <p:cxnSp>
        <p:nvCxnSpPr>
          <p:cNvPr id="23" name="Straight Arrow Connector 22"/>
          <p:cNvCxnSpPr>
            <a:stCxn id="22" idx="0"/>
          </p:cNvCxnSpPr>
          <p:nvPr/>
        </p:nvCxnSpPr>
        <p:spPr>
          <a:xfrm flipH="1" flipV="1">
            <a:off x="6978869" y="5009332"/>
            <a:ext cx="11383" cy="9122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7254926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Annotations</a:t>
            </a:r>
            <a:endParaRPr lang="en-US" dirty="0"/>
          </a:p>
        </p:txBody>
      </p:sp>
      <p:sp>
        <p:nvSpPr>
          <p:cNvPr id="3" name="Content Placeholder 2"/>
          <p:cNvSpPr>
            <a:spLocks noGrp="1"/>
          </p:cNvSpPr>
          <p:nvPr>
            <p:ph idx="1"/>
          </p:nvPr>
        </p:nvSpPr>
        <p:spPr>
          <a:xfrm>
            <a:off x="457200" y="1065622"/>
            <a:ext cx="8229600" cy="3586192"/>
          </a:xfrm>
        </p:spPr>
        <p:txBody>
          <a:bodyPr/>
          <a:lstStyle/>
          <a:p>
            <a:r>
              <a:rPr lang="en-US" dirty="0" smtClean="0"/>
              <a:t>Annotations are one mechanism for conveying and storing knowledge about code</a:t>
            </a:r>
          </a:p>
          <a:p>
            <a:pPr lvl="1"/>
            <a:r>
              <a:rPr lang="en-US" dirty="0" smtClean="0"/>
              <a:t>Programmer (provides high-level intent)</a:t>
            </a:r>
          </a:p>
          <a:p>
            <a:pPr lvl="1"/>
            <a:r>
              <a:rPr lang="en-US" dirty="0" smtClean="0"/>
              <a:t>Static analysis (data flows, design patterns)</a:t>
            </a:r>
          </a:p>
          <a:p>
            <a:pPr lvl="1"/>
            <a:r>
              <a:rPr lang="en-US" dirty="0" smtClean="0"/>
              <a:t>Dynamic analysis (resource use, live code behavior)</a:t>
            </a:r>
          </a:p>
          <a:p>
            <a:pPr lvl="1"/>
            <a:r>
              <a:rPr lang="en-US" dirty="0" smtClean="0"/>
              <a:t>MUSE (extension of above)</a:t>
            </a:r>
          </a:p>
          <a:p>
            <a:r>
              <a:rPr lang="en-US" dirty="0" smtClean="0"/>
              <a:t>We auto generate annotation-concept bindings that can later be parsed into semantic models </a:t>
            </a:r>
          </a:p>
        </p:txBody>
      </p:sp>
      <p:sp>
        <p:nvSpPr>
          <p:cNvPr id="4" name="Slide Number Placeholder 3"/>
          <p:cNvSpPr>
            <a:spLocks noGrp="1"/>
          </p:cNvSpPr>
          <p:nvPr>
            <p:ph type="sldNum" sz="quarter" idx="12"/>
          </p:nvPr>
        </p:nvSpPr>
        <p:spPr/>
        <p:txBody>
          <a:bodyPr/>
          <a:lstStyle/>
          <a:p>
            <a:fld id="{0840E6D7-221B-40B7-B50C-C3B5231B0D1A}" type="slidenum">
              <a:rPr lang="en-US" smtClean="0"/>
              <a:pPr/>
              <a:t>33</a:t>
            </a:fld>
            <a:endParaRPr lang="en-US"/>
          </a:p>
        </p:txBody>
      </p:sp>
      <p:sp>
        <p:nvSpPr>
          <p:cNvPr id="9" name="Rectangle 8"/>
          <p:cNvSpPr/>
          <p:nvPr/>
        </p:nvSpPr>
        <p:spPr>
          <a:xfrm>
            <a:off x="1029348" y="4720413"/>
            <a:ext cx="7105660" cy="1754326"/>
          </a:xfrm>
          <a:prstGeom prst="rect">
            <a:avLst/>
          </a:prstGeom>
        </p:spPr>
        <p:txBody>
          <a:bodyPr wrap="square">
            <a:spAutoFit/>
          </a:bodyPr>
          <a:lstStyle/>
          <a:p>
            <a:r>
              <a:rPr lang="en-US" sz="1200" dirty="0" smtClean="0">
                <a:solidFill>
                  <a:srgbClr val="3F5FBF"/>
                </a:solidFill>
                <a:latin typeface="Courier New" panose="02070309020205020404" pitchFamily="49" charset="0"/>
              </a:rPr>
              <a:t>   /**</a:t>
            </a:r>
            <a:endParaRPr lang="en-US" sz="1200" dirty="0">
              <a:solidFill>
                <a:srgbClr val="3F5FBF"/>
              </a:solidFill>
              <a:latin typeface="Courier New" panose="02070309020205020404" pitchFamily="49" charset="0"/>
            </a:endParaRPr>
          </a:p>
          <a:p>
            <a:r>
              <a:rPr lang="en-US" sz="1200" dirty="0">
                <a:solidFill>
                  <a:srgbClr val="3F5FBF"/>
                </a:solidFill>
                <a:latin typeface="Courier New" panose="02070309020205020404" pitchFamily="49" charset="0"/>
              </a:rPr>
              <a:t>     * </a:t>
            </a:r>
            <a:r>
              <a:rPr lang="en-US" sz="1200" b="1" dirty="0">
                <a:solidFill>
                  <a:srgbClr val="7F9FBF"/>
                </a:solidFill>
                <a:latin typeface="Courier New" panose="02070309020205020404" pitchFamily="49" charset="0"/>
              </a:rPr>
              <a:t>@</a:t>
            </a:r>
            <a:r>
              <a:rPr lang="en-US" sz="1200" b="1" dirty="0" err="1">
                <a:solidFill>
                  <a:srgbClr val="7F9FBF"/>
                </a:solidFill>
                <a:latin typeface="Courier New" panose="02070309020205020404" pitchFamily="49" charset="0"/>
              </a:rPr>
              <a:t>param</a:t>
            </a:r>
            <a:r>
              <a:rPr lang="en-US" sz="1200" b="1" dirty="0">
                <a:solidFill>
                  <a:srgbClr val="3F5FBF"/>
                </a:solidFill>
                <a:latin typeface="Courier New" panose="02070309020205020404" pitchFamily="49" charset="0"/>
              </a:rPr>
              <a:t> an array of bytes compressed with </a:t>
            </a:r>
            <a:r>
              <a:rPr lang="en-US" sz="1200" b="1" u="sng" dirty="0">
                <a:solidFill>
                  <a:srgbClr val="3F5FBF"/>
                </a:solidFill>
                <a:latin typeface="Courier New" panose="02070309020205020404" pitchFamily="49" charset="0"/>
              </a:rPr>
              <a:t>multi</a:t>
            </a:r>
            <a:r>
              <a:rPr lang="en-US" sz="1200" b="1" u="sng" dirty="0">
                <a:solidFill>
                  <a:srgbClr val="7F7F9F"/>
                </a:solidFill>
                <a:latin typeface="Courier New" panose="02070309020205020404" pitchFamily="49" charset="0"/>
              </a:rPr>
              <a:t>-</a:t>
            </a:r>
            <a:r>
              <a:rPr lang="en-US" sz="1200" b="1" u="sng" dirty="0">
                <a:solidFill>
                  <a:srgbClr val="3F5FBF"/>
                </a:solidFill>
                <a:latin typeface="Courier New" panose="02070309020205020404" pitchFamily="49" charset="0"/>
              </a:rPr>
              <a:t>pass LZMA (LZMA2)</a:t>
            </a:r>
          </a:p>
          <a:p>
            <a:r>
              <a:rPr lang="en-US" sz="1200" dirty="0">
                <a:solidFill>
                  <a:srgbClr val="3F5FBF"/>
                </a:solidFill>
                <a:latin typeface="Courier New" panose="02070309020205020404" pitchFamily="49" charset="0"/>
              </a:rPr>
              <a:t>     * </a:t>
            </a:r>
            <a:r>
              <a:rPr lang="en-US" sz="1200" b="1" dirty="0">
                <a:solidFill>
                  <a:srgbClr val="7F9FBF"/>
                </a:solidFill>
                <a:latin typeface="Courier New" panose="02070309020205020404" pitchFamily="49" charset="0"/>
              </a:rPr>
              <a:t>@return</a:t>
            </a:r>
            <a:r>
              <a:rPr lang="en-US" sz="1200" b="1" dirty="0">
                <a:solidFill>
                  <a:srgbClr val="3F5FBF"/>
                </a:solidFill>
                <a:latin typeface="Courier New" panose="02070309020205020404" pitchFamily="49" charset="0"/>
              </a:rPr>
              <a:t> the </a:t>
            </a:r>
            <a:r>
              <a:rPr lang="en-US" sz="1200" b="1" u="sng" dirty="0">
                <a:solidFill>
                  <a:srgbClr val="3F5FBF"/>
                </a:solidFill>
                <a:latin typeface="Courier New" panose="02070309020205020404" pitchFamily="49" charset="0"/>
              </a:rPr>
              <a:t>decompressed data</a:t>
            </a:r>
          </a:p>
          <a:p>
            <a:r>
              <a:rPr lang="en-US" sz="1200" dirty="0">
                <a:solidFill>
                  <a:srgbClr val="3F5FBF"/>
                </a:solidFill>
                <a:latin typeface="Courier New" panose="02070309020205020404" pitchFamily="49" charset="0"/>
              </a:rPr>
              <a:t>     */</a:t>
            </a:r>
          </a:p>
          <a:p>
            <a:r>
              <a:rPr lang="en-US" sz="1200" dirty="0">
                <a:solidFill>
                  <a:srgbClr val="000000"/>
                </a:solidFill>
                <a:latin typeface="Courier New" panose="02070309020205020404" pitchFamily="49" charset="0"/>
              </a:rPr>
              <a:t>    </a:t>
            </a:r>
            <a:r>
              <a:rPr lang="en-US" sz="1200" b="1" dirty="0">
                <a:solidFill>
                  <a:srgbClr val="7F0055"/>
                </a:solidFill>
                <a:latin typeface="Courier New" panose="02070309020205020404" pitchFamily="49" charset="0"/>
              </a:rPr>
              <a:t>public</a:t>
            </a:r>
            <a:r>
              <a:rPr lang="en-US" sz="1200" b="1" dirty="0">
                <a:solidFill>
                  <a:srgbClr val="000000"/>
                </a:solidFill>
                <a:latin typeface="Courier New" panose="02070309020205020404" pitchFamily="49" charset="0"/>
              </a:rPr>
              <a:t> </a:t>
            </a:r>
            <a:r>
              <a:rPr lang="en-US" sz="1200" b="1" dirty="0">
                <a:solidFill>
                  <a:srgbClr val="646464"/>
                </a:solidFill>
                <a:latin typeface="Courier New" panose="02070309020205020404" pitchFamily="49" charset="0"/>
              </a:rPr>
              <a:t>@</a:t>
            </a:r>
            <a:r>
              <a:rPr lang="en-US" sz="1200" b="1" dirty="0" err="1">
                <a:solidFill>
                  <a:srgbClr val="646464"/>
                </a:solidFill>
                <a:latin typeface="Courier New" panose="02070309020205020404" pitchFamily="49" charset="0"/>
              </a:rPr>
              <a:t>BinaryData</a:t>
            </a:r>
            <a:r>
              <a:rPr lang="en-US" sz="1200" b="1" dirty="0">
                <a:solidFill>
                  <a:srgbClr val="000000"/>
                </a:solidFill>
                <a:latin typeface="Courier New" panose="02070309020205020404" pitchFamily="49" charset="0"/>
              </a:rPr>
              <a:t> </a:t>
            </a:r>
            <a:r>
              <a:rPr lang="en-US" sz="1200" b="1" dirty="0">
                <a:solidFill>
                  <a:srgbClr val="7F0055"/>
                </a:solidFill>
                <a:latin typeface="Courier New" panose="02070309020205020404" pitchFamily="49" charset="0"/>
              </a:rPr>
              <a:t>byte</a:t>
            </a:r>
            <a:r>
              <a:rPr lang="en-US" sz="1200" b="1" dirty="0">
                <a:solidFill>
                  <a:srgbClr val="000000"/>
                </a:solidFill>
                <a:latin typeface="Courier New" panose="02070309020205020404" pitchFamily="49" charset="0"/>
              </a:rPr>
              <a:t>[] decompress(</a:t>
            </a:r>
          </a:p>
          <a:p>
            <a:r>
              <a:rPr lang="en-US" sz="1200" dirty="0">
                <a:solidFill>
                  <a:srgbClr val="000000"/>
                </a:solidFill>
                <a:latin typeface="Courier New" panose="02070309020205020404" pitchFamily="49" charset="0"/>
              </a:rPr>
              <a:t>            </a:t>
            </a:r>
            <a:r>
              <a:rPr lang="en-US" sz="1200" dirty="0">
                <a:solidFill>
                  <a:srgbClr val="646464"/>
                </a:solidFill>
                <a:latin typeface="Courier New" panose="02070309020205020404" pitchFamily="49" charset="0"/>
              </a:rPr>
              <a:t>@</a:t>
            </a:r>
            <a:r>
              <a:rPr lang="en-US" sz="1200" dirty="0" err="1">
                <a:solidFill>
                  <a:srgbClr val="646464"/>
                </a:solidFill>
                <a:latin typeface="Courier New" panose="02070309020205020404" pitchFamily="49" charset="0"/>
              </a:rPr>
              <a:t>BinaryData</a:t>
            </a:r>
            <a:endParaRPr lang="en-US" sz="1200" dirty="0">
              <a:solidFill>
                <a:srgbClr val="646464"/>
              </a:solidFill>
              <a:latin typeface="Courier New" panose="02070309020205020404" pitchFamily="49" charset="0"/>
            </a:endParaRPr>
          </a:p>
          <a:p>
            <a:r>
              <a:rPr lang="en-US" sz="1200" dirty="0">
                <a:solidFill>
                  <a:srgbClr val="000000"/>
                </a:solidFill>
                <a:latin typeface="Courier New" panose="02070309020205020404" pitchFamily="49" charset="0"/>
              </a:rPr>
              <a:t>            </a:t>
            </a:r>
            <a:r>
              <a:rPr lang="en-US" sz="1200" dirty="0">
                <a:solidFill>
                  <a:srgbClr val="646464"/>
                </a:solidFill>
                <a:latin typeface="Courier New" panose="02070309020205020404" pitchFamily="49" charset="0"/>
              </a:rPr>
              <a:t>@Compressed</a:t>
            </a:r>
            <a:r>
              <a:rPr lang="en-US" sz="1200" dirty="0">
                <a:solidFill>
                  <a:srgbClr val="000000"/>
                </a:solidFill>
                <a:latin typeface="Courier New" panose="02070309020205020404" pitchFamily="49" charset="0"/>
              </a:rPr>
              <a:t>(</a:t>
            </a:r>
            <a:r>
              <a:rPr lang="en-US" sz="1200" dirty="0" err="1">
                <a:solidFill>
                  <a:srgbClr val="000000"/>
                </a:solidFill>
                <a:latin typeface="Courier New" panose="02070309020205020404" pitchFamily="49" charset="0"/>
              </a:rPr>
              <a:t>compressionAlgorithm</a:t>
            </a:r>
            <a:r>
              <a:rPr lang="en-US" sz="1200" dirty="0">
                <a:solidFill>
                  <a:srgbClr val="000000"/>
                </a:solidFill>
                <a:latin typeface="Courier New" panose="02070309020205020404" pitchFamily="49" charset="0"/>
              </a:rPr>
              <a:t>=LZMA2.</a:t>
            </a:r>
            <a:r>
              <a:rPr lang="en-US" sz="1200" b="1" dirty="0">
                <a:solidFill>
                  <a:srgbClr val="7F0055"/>
                </a:solidFill>
                <a:latin typeface="Courier New" panose="02070309020205020404" pitchFamily="49" charset="0"/>
              </a:rPr>
              <a:t>class</a:t>
            </a:r>
            <a:r>
              <a:rPr lang="en-US" sz="1200" b="1" dirty="0">
                <a:solidFill>
                  <a:srgbClr val="000000"/>
                </a:solidFill>
                <a:latin typeface="Courier New" panose="02070309020205020404" pitchFamily="49" charset="0"/>
              </a:rPr>
              <a:t>)</a:t>
            </a:r>
          </a:p>
          <a:p>
            <a:r>
              <a:rPr lang="en-US" sz="1200" dirty="0">
                <a:solidFill>
                  <a:srgbClr val="000000"/>
                </a:solidFill>
                <a:latin typeface="Courier New" panose="02070309020205020404" pitchFamily="49" charset="0"/>
              </a:rPr>
              <a:t>            </a:t>
            </a:r>
            <a:r>
              <a:rPr lang="en-US" sz="1200" b="1" dirty="0">
                <a:solidFill>
                  <a:srgbClr val="7F0055"/>
                </a:solidFill>
                <a:latin typeface="Courier New" panose="02070309020205020404" pitchFamily="49" charset="0"/>
              </a:rPr>
              <a:t>byte</a:t>
            </a:r>
            <a:r>
              <a:rPr lang="en-US" sz="1200" b="1" dirty="0">
                <a:solidFill>
                  <a:srgbClr val="000000"/>
                </a:solidFill>
                <a:latin typeface="Courier New" panose="02070309020205020404" pitchFamily="49" charset="0"/>
              </a:rPr>
              <a:t>[] </a:t>
            </a:r>
            <a:r>
              <a:rPr lang="en-US" sz="1200" b="1" dirty="0">
                <a:solidFill>
                  <a:srgbClr val="6A3E3E"/>
                </a:solidFill>
                <a:latin typeface="Courier New" panose="02070309020205020404" pitchFamily="49" charset="0"/>
              </a:rPr>
              <a:t>data</a:t>
            </a:r>
          </a:p>
          <a:p>
            <a:r>
              <a:rPr lang="en-US" sz="1200" dirty="0">
                <a:solidFill>
                  <a:srgbClr val="000000"/>
                </a:solidFill>
                <a:latin typeface="Courier New" panose="02070309020205020404" pitchFamily="49" charset="0"/>
              </a:rPr>
              <a:t>            </a:t>
            </a:r>
            <a:r>
              <a:rPr lang="en-US" sz="1200" dirty="0" smtClean="0">
                <a:solidFill>
                  <a:srgbClr val="000000"/>
                </a:solidFill>
                <a:latin typeface="Courier New" panose="02070309020205020404" pitchFamily="49" charset="0"/>
              </a:rPr>
              <a:t>){</a:t>
            </a:r>
            <a:endParaRPr lang="en-US" sz="1200" dirty="0"/>
          </a:p>
        </p:txBody>
      </p:sp>
    </p:spTree>
    <p:extLst>
      <p:ext uri="{BB962C8B-B14F-4D97-AF65-F5344CB8AC3E}">
        <p14:creationId xmlns:p14="http://schemas.microsoft.com/office/powerpoint/2010/main" val="12469139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34</a:t>
            </a:fld>
            <a:endParaRPr lang="en-US"/>
          </a:p>
        </p:txBody>
      </p:sp>
      <p:pic>
        <p:nvPicPr>
          <p:cNvPr id="5" name="Picture 4"/>
          <p:cNvPicPr>
            <a:picLocks noChangeAspect="1"/>
          </p:cNvPicPr>
          <p:nvPr/>
        </p:nvPicPr>
        <p:blipFill>
          <a:blip r:embed="rId2"/>
          <a:stretch>
            <a:fillRect/>
          </a:stretch>
        </p:blipFill>
        <p:spPr>
          <a:xfrm>
            <a:off x="258552" y="1080876"/>
            <a:ext cx="8234851" cy="5357362"/>
          </a:xfrm>
          <a:prstGeom prst="rect">
            <a:avLst/>
          </a:prstGeom>
        </p:spPr>
      </p:pic>
    </p:spTree>
    <p:extLst>
      <p:ext uri="{BB962C8B-B14F-4D97-AF65-F5344CB8AC3E}">
        <p14:creationId xmlns:p14="http://schemas.microsoft.com/office/powerpoint/2010/main" val="9654246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Shape 247"/>
          <p:cNvSpPr txBox="1">
            <a:spLocks noGrp="1"/>
          </p:cNvSpPr>
          <p:nvPr>
            <p:ph type="title"/>
          </p:nvPr>
        </p:nvSpPr>
        <p:spPr>
          <a:xfrm>
            <a:off x="235500" y="440966"/>
            <a:ext cx="8520600" cy="763500"/>
          </a:xfrm>
          <a:prstGeom prst="rect">
            <a:avLst/>
          </a:prstGeom>
        </p:spPr>
        <p:txBody>
          <a:bodyPr lIns="91425" tIns="91425" rIns="91425" bIns="91425" anchor="t" anchorCtr="0">
            <a:noAutofit/>
          </a:bodyPr>
          <a:lstStyle/>
          <a:p>
            <a:pPr lvl="0">
              <a:spcBef>
                <a:spcPts val="0"/>
              </a:spcBef>
              <a:buNone/>
            </a:pPr>
            <a:r>
              <a:rPr lang="en" dirty="0"/>
              <a:t>Environment / Mission Overview</a:t>
            </a:r>
          </a:p>
        </p:txBody>
      </p:sp>
      <p:sp>
        <p:nvSpPr>
          <p:cNvPr id="248" name="Shape 248"/>
          <p:cNvSpPr/>
          <p:nvPr/>
        </p:nvSpPr>
        <p:spPr>
          <a:xfrm>
            <a:off x="1579275" y="1451494"/>
            <a:ext cx="3968700" cy="1263600"/>
          </a:xfrm>
          <a:prstGeom prst="rect">
            <a:avLst/>
          </a:prstGeom>
          <a:solidFill>
            <a:srgbClr val="F4CCCC"/>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9" name="Shape 249"/>
          <p:cNvSpPr/>
          <p:nvPr/>
        </p:nvSpPr>
        <p:spPr>
          <a:xfrm>
            <a:off x="2041650" y="1878844"/>
            <a:ext cx="1155816" cy="763452"/>
          </a:xfrm>
          <a:prstGeom prst="cloud">
            <a:avLst/>
          </a:prstGeom>
          <a:solidFill>
            <a:srgbClr val="CFE2F3"/>
          </a:solidFill>
          <a:ln w="2857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0" name="Shape 250"/>
          <p:cNvSpPr txBox="1"/>
          <p:nvPr/>
        </p:nvSpPr>
        <p:spPr>
          <a:xfrm>
            <a:off x="1579275" y="1034494"/>
            <a:ext cx="4058700" cy="493200"/>
          </a:xfrm>
          <a:prstGeom prst="rect">
            <a:avLst/>
          </a:prstGeom>
          <a:noFill/>
          <a:ln>
            <a:noFill/>
          </a:ln>
        </p:spPr>
        <p:txBody>
          <a:bodyPr lIns="91425" tIns="91425" rIns="91425" bIns="91425" anchor="t" anchorCtr="0">
            <a:noAutofit/>
          </a:bodyPr>
          <a:lstStyle/>
          <a:p>
            <a:pPr lvl="0">
              <a:spcBef>
                <a:spcPts val="0"/>
              </a:spcBef>
              <a:buNone/>
            </a:pPr>
            <a:r>
              <a:rPr lang="en" sz="1800" b="1" dirty="0">
                <a:solidFill>
                  <a:srgbClr val="CC0000"/>
                </a:solidFill>
              </a:rPr>
              <a:t>Dynamic inputs (ecosystem model)</a:t>
            </a:r>
          </a:p>
        </p:txBody>
      </p:sp>
      <p:sp>
        <p:nvSpPr>
          <p:cNvPr id="251" name="Shape 251"/>
          <p:cNvSpPr txBox="1"/>
          <p:nvPr/>
        </p:nvSpPr>
        <p:spPr>
          <a:xfrm>
            <a:off x="1825875" y="1451494"/>
            <a:ext cx="1739700" cy="462300"/>
          </a:xfrm>
          <a:prstGeom prst="rect">
            <a:avLst/>
          </a:prstGeom>
          <a:noFill/>
          <a:ln>
            <a:noFill/>
          </a:ln>
        </p:spPr>
        <p:txBody>
          <a:bodyPr lIns="91425" tIns="91425" rIns="91425" bIns="91425" anchor="t" anchorCtr="0">
            <a:noAutofit/>
          </a:bodyPr>
          <a:lstStyle/>
          <a:p>
            <a:pPr lvl="0" algn="ctr">
              <a:spcBef>
                <a:spcPts val="0"/>
              </a:spcBef>
              <a:buNone/>
            </a:pPr>
            <a:r>
              <a:rPr lang="en" sz="1800" b="1"/>
              <a:t>Environment</a:t>
            </a:r>
          </a:p>
        </p:txBody>
      </p:sp>
      <p:sp>
        <p:nvSpPr>
          <p:cNvPr id="252" name="Shape 252"/>
          <p:cNvSpPr txBox="1"/>
          <p:nvPr/>
        </p:nvSpPr>
        <p:spPr>
          <a:xfrm>
            <a:off x="3655025" y="1451494"/>
            <a:ext cx="1769400" cy="462300"/>
          </a:xfrm>
          <a:prstGeom prst="rect">
            <a:avLst/>
          </a:prstGeom>
          <a:noFill/>
          <a:ln>
            <a:noFill/>
          </a:ln>
        </p:spPr>
        <p:txBody>
          <a:bodyPr lIns="91425" tIns="91425" rIns="91425" bIns="91425" anchor="t" anchorCtr="0">
            <a:noAutofit/>
          </a:bodyPr>
          <a:lstStyle/>
          <a:p>
            <a:pPr lvl="0" algn="ctr" rtl="0">
              <a:spcBef>
                <a:spcPts val="0"/>
              </a:spcBef>
              <a:buNone/>
            </a:pPr>
            <a:r>
              <a:rPr lang="en" sz="1800" b="1"/>
              <a:t>Mission Req</a:t>
            </a:r>
          </a:p>
        </p:txBody>
      </p:sp>
      <p:sp>
        <p:nvSpPr>
          <p:cNvPr id="253" name="Shape 253"/>
          <p:cNvSpPr/>
          <p:nvPr/>
        </p:nvSpPr>
        <p:spPr>
          <a:xfrm>
            <a:off x="4774925" y="3174469"/>
            <a:ext cx="1739700" cy="2817475"/>
          </a:xfrm>
          <a:prstGeom prst="rect">
            <a:avLst/>
          </a:prstGeom>
          <a:solidFill>
            <a:schemeClr val="lt2"/>
          </a:solidFill>
          <a:ln w="9525" cap="flat" cmpd="sng">
            <a:solidFill>
              <a:srgbClr val="674EA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4" name="Shape 254"/>
          <p:cNvSpPr txBox="1"/>
          <p:nvPr/>
        </p:nvSpPr>
        <p:spPr>
          <a:xfrm>
            <a:off x="4694815" y="2773644"/>
            <a:ext cx="1769400" cy="493200"/>
          </a:xfrm>
          <a:prstGeom prst="rect">
            <a:avLst/>
          </a:prstGeom>
          <a:noFill/>
          <a:ln>
            <a:noFill/>
          </a:ln>
        </p:spPr>
        <p:txBody>
          <a:bodyPr lIns="91425" tIns="91425" rIns="91425" bIns="91425" anchor="t" anchorCtr="0">
            <a:noAutofit/>
          </a:bodyPr>
          <a:lstStyle/>
          <a:p>
            <a:pPr lvl="0" rtl="0">
              <a:spcBef>
                <a:spcPts val="0"/>
              </a:spcBef>
              <a:buNone/>
            </a:pPr>
            <a:r>
              <a:rPr lang="en" b="1" dirty="0">
                <a:solidFill>
                  <a:srgbClr val="8E7CC3"/>
                </a:solidFill>
              </a:rPr>
              <a:t>Resource DSL</a:t>
            </a:r>
          </a:p>
        </p:txBody>
      </p:sp>
      <p:sp>
        <p:nvSpPr>
          <p:cNvPr id="255" name="Shape 255"/>
          <p:cNvSpPr/>
          <p:nvPr/>
        </p:nvSpPr>
        <p:spPr>
          <a:xfrm>
            <a:off x="2685655" y="3174469"/>
            <a:ext cx="1522195" cy="2817475"/>
          </a:xfrm>
          <a:prstGeom prst="rect">
            <a:avLst/>
          </a:prstGeom>
          <a:solidFill>
            <a:schemeClr val="lt2"/>
          </a:solidFill>
          <a:ln w="9525"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6" name="Shape 256"/>
          <p:cNvSpPr txBox="1"/>
          <p:nvPr/>
        </p:nvSpPr>
        <p:spPr>
          <a:xfrm>
            <a:off x="2600675" y="2757469"/>
            <a:ext cx="1596399" cy="493200"/>
          </a:xfrm>
          <a:prstGeom prst="rect">
            <a:avLst/>
          </a:prstGeom>
          <a:noFill/>
          <a:ln>
            <a:noFill/>
          </a:ln>
        </p:spPr>
        <p:txBody>
          <a:bodyPr lIns="91425" tIns="91425" rIns="91425" bIns="91425" anchor="t" anchorCtr="0">
            <a:noAutofit/>
          </a:bodyPr>
          <a:lstStyle/>
          <a:p>
            <a:pPr lvl="0" rtl="0">
              <a:spcBef>
                <a:spcPts val="0"/>
              </a:spcBef>
              <a:buNone/>
            </a:pPr>
            <a:r>
              <a:rPr lang="en" b="1" dirty="0">
                <a:solidFill>
                  <a:srgbClr val="3D85C6"/>
                </a:solidFill>
              </a:rPr>
              <a:t>Static inputs</a:t>
            </a:r>
          </a:p>
        </p:txBody>
      </p:sp>
      <p:sp>
        <p:nvSpPr>
          <p:cNvPr id="257" name="Shape 257"/>
          <p:cNvSpPr txBox="1"/>
          <p:nvPr/>
        </p:nvSpPr>
        <p:spPr>
          <a:xfrm>
            <a:off x="2773575" y="3174469"/>
            <a:ext cx="1448700" cy="462300"/>
          </a:xfrm>
          <a:prstGeom prst="rect">
            <a:avLst/>
          </a:prstGeom>
          <a:noFill/>
          <a:ln>
            <a:noFill/>
          </a:ln>
        </p:spPr>
        <p:txBody>
          <a:bodyPr lIns="91425" tIns="91425" rIns="91425" bIns="91425" anchor="t" anchorCtr="0">
            <a:noAutofit/>
          </a:bodyPr>
          <a:lstStyle/>
          <a:p>
            <a:pPr lvl="0" algn="ctr" rtl="0">
              <a:spcBef>
                <a:spcPts val="0"/>
              </a:spcBef>
              <a:buNone/>
            </a:pPr>
            <a:r>
              <a:rPr lang="en" sz="1400" b="1" dirty="0"/>
              <a:t>Feature Model</a:t>
            </a:r>
          </a:p>
        </p:txBody>
      </p:sp>
      <p:sp>
        <p:nvSpPr>
          <p:cNvPr id="258" name="Shape 258"/>
          <p:cNvSpPr txBox="1"/>
          <p:nvPr/>
        </p:nvSpPr>
        <p:spPr>
          <a:xfrm>
            <a:off x="2731925" y="4321819"/>
            <a:ext cx="1376975" cy="625450"/>
          </a:xfrm>
          <a:prstGeom prst="rect">
            <a:avLst/>
          </a:prstGeom>
          <a:noFill/>
          <a:ln>
            <a:noFill/>
          </a:ln>
        </p:spPr>
        <p:txBody>
          <a:bodyPr lIns="91425" tIns="91425" rIns="91425" bIns="91425" anchor="t" anchorCtr="0">
            <a:noAutofit/>
          </a:bodyPr>
          <a:lstStyle/>
          <a:p>
            <a:pPr lvl="0" algn="ctr" rtl="0">
              <a:spcBef>
                <a:spcPts val="0"/>
              </a:spcBef>
              <a:buNone/>
            </a:pPr>
            <a:r>
              <a:rPr lang="en" sz="1400" b="1" dirty="0"/>
              <a:t>Permanent Store</a:t>
            </a:r>
          </a:p>
        </p:txBody>
      </p:sp>
      <p:sp>
        <p:nvSpPr>
          <p:cNvPr id="259" name="Shape 259"/>
          <p:cNvSpPr/>
          <p:nvPr/>
        </p:nvSpPr>
        <p:spPr>
          <a:xfrm>
            <a:off x="4220675" y="1848056"/>
            <a:ext cx="631800" cy="763500"/>
          </a:xfrm>
          <a:prstGeom prst="foldedCorner">
            <a:avLst>
              <a:gd name="adj" fmla="val 16667"/>
            </a:avLst>
          </a:prstGeom>
          <a:solidFill>
            <a:schemeClr val="lt1"/>
          </a:solidFill>
          <a:ln w="2857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1400" b="1" dirty="0"/>
              <a:t>X …</a:t>
            </a:r>
          </a:p>
          <a:p>
            <a:pPr lvl="0">
              <a:spcBef>
                <a:spcPts val="0"/>
              </a:spcBef>
              <a:buNone/>
            </a:pPr>
            <a:r>
              <a:rPr lang="en" sz="1400" b="1" dirty="0"/>
              <a:t>X …</a:t>
            </a:r>
          </a:p>
          <a:p>
            <a:pPr lvl="0">
              <a:spcBef>
                <a:spcPts val="0"/>
              </a:spcBef>
              <a:buNone/>
            </a:pPr>
            <a:r>
              <a:rPr lang="en" sz="1400" b="1" dirty="0"/>
              <a:t>X ...</a:t>
            </a:r>
          </a:p>
        </p:txBody>
      </p:sp>
      <p:sp>
        <p:nvSpPr>
          <p:cNvPr id="260" name="Shape 260"/>
          <p:cNvSpPr txBox="1"/>
          <p:nvPr/>
        </p:nvSpPr>
        <p:spPr>
          <a:xfrm>
            <a:off x="5019375" y="3172719"/>
            <a:ext cx="1448700" cy="462300"/>
          </a:xfrm>
          <a:prstGeom prst="rect">
            <a:avLst/>
          </a:prstGeom>
          <a:noFill/>
          <a:ln>
            <a:noFill/>
          </a:ln>
        </p:spPr>
        <p:txBody>
          <a:bodyPr lIns="91425" tIns="91425" rIns="91425" bIns="91425" anchor="t" anchorCtr="0">
            <a:noAutofit/>
          </a:bodyPr>
          <a:lstStyle/>
          <a:p>
            <a:pPr lvl="0" algn="ctr" rtl="0">
              <a:spcBef>
                <a:spcPts val="0"/>
              </a:spcBef>
              <a:buNone/>
            </a:pPr>
            <a:r>
              <a:rPr lang="en" sz="1400" b="1"/>
              <a:t>App Model</a:t>
            </a:r>
          </a:p>
        </p:txBody>
      </p:sp>
      <p:sp>
        <p:nvSpPr>
          <p:cNvPr id="261" name="Shape 261"/>
          <p:cNvSpPr/>
          <p:nvPr/>
        </p:nvSpPr>
        <p:spPr>
          <a:xfrm>
            <a:off x="5370825" y="3600044"/>
            <a:ext cx="745800" cy="7635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t>f</a:t>
            </a:r>
            <a:r>
              <a:rPr lang="en" sz="1200" baseline="-25000"/>
              <a:t>1</a:t>
            </a:r>
            <a:r>
              <a:rPr lang="en" sz="1200"/>
              <a:t> * f</a:t>
            </a:r>
            <a:r>
              <a:rPr lang="en" sz="1200" baseline="-25000"/>
              <a:t>2</a:t>
            </a:r>
          </a:p>
          <a:p>
            <a:pPr lvl="0" algn="ctr">
              <a:spcBef>
                <a:spcPts val="0"/>
              </a:spcBef>
              <a:buNone/>
            </a:pPr>
            <a:r>
              <a:rPr lang="en" sz="1200"/>
              <a:t>(g+h)</a:t>
            </a:r>
          </a:p>
          <a:p>
            <a:pPr lvl="0" algn="ctr" rtl="0">
              <a:spcBef>
                <a:spcPts val="0"/>
              </a:spcBef>
              <a:buNone/>
            </a:pPr>
            <a:r>
              <a:rPr lang="en" sz="1200"/>
              <a:t>x</a:t>
            </a:r>
          </a:p>
        </p:txBody>
      </p:sp>
      <p:sp>
        <p:nvSpPr>
          <p:cNvPr id="262" name="Shape 262"/>
          <p:cNvSpPr txBox="1"/>
          <p:nvPr/>
        </p:nvSpPr>
        <p:spPr>
          <a:xfrm>
            <a:off x="4920425" y="4575094"/>
            <a:ext cx="1448700" cy="462300"/>
          </a:xfrm>
          <a:prstGeom prst="rect">
            <a:avLst/>
          </a:prstGeom>
          <a:noFill/>
          <a:ln>
            <a:noFill/>
          </a:ln>
        </p:spPr>
        <p:txBody>
          <a:bodyPr lIns="91425" tIns="91425" rIns="91425" bIns="91425" anchor="t" anchorCtr="0">
            <a:noAutofit/>
          </a:bodyPr>
          <a:lstStyle/>
          <a:p>
            <a:pPr lvl="0" algn="ctr" rtl="0">
              <a:spcBef>
                <a:spcPts val="0"/>
              </a:spcBef>
              <a:buNone/>
            </a:pPr>
            <a:r>
              <a:rPr lang="en" sz="1400" b="1"/>
              <a:t>DFU Types</a:t>
            </a:r>
          </a:p>
        </p:txBody>
      </p:sp>
      <p:sp>
        <p:nvSpPr>
          <p:cNvPr id="263" name="Shape 263"/>
          <p:cNvSpPr/>
          <p:nvPr/>
        </p:nvSpPr>
        <p:spPr>
          <a:xfrm>
            <a:off x="5271875" y="4923644"/>
            <a:ext cx="631800" cy="7071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r</a:t>
            </a:r>
            <a:r>
              <a:rPr lang="en" sz="1200" baseline="-25000"/>
              <a:t>1</a:t>
            </a:r>
            <a:r>
              <a:rPr lang="en" sz="1200"/>
              <a:t> {...}</a:t>
            </a:r>
          </a:p>
          <a:p>
            <a:pPr lvl="0" rtl="0">
              <a:spcBef>
                <a:spcPts val="0"/>
              </a:spcBef>
              <a:buNone/>
            </a:pPr>
            <a:r>
              <a:rPr lang="en" sz="1200"/>
              <a:t>r</a:t>
            </a:r>
            <a:r>
              <a:rPr lang="en" sz="1200" baseline="-25000"/>
              <a:t>2</a:t>
            </a:r>
            <a:r>
              <a:rPr lang="en" sz="1200"/>
              <a:t> {...}</a:t>
            </a:r>
          </a:p>
        </p:txBody>
      </p:sp>
      <p:grpSp>
        <p:nvGrpSpPr>
          <p:cNvPr id="264" name="Shape 264"/>
          <p:cNvGrpSpPr/>
          <p:nvPr/>
        </p:nvGrpSpPr>
        <p:grpSpPr>
          <a:xfrm>
            <a:off x="2977839" y="5081821"/>
            <a:ext cx="1052213" cy="838426"/>
            <a:chOff x="10507875" y="2876950"/>
            <a:chExt cx="1343374" cy="1606925"/>
          </a:xfrm>
        </p:grpSpPr>
        <p:sp>
          <p:nvSpPr>
            <p:cNvPr id="265" name="Shape 265"/>
            <p:cNvSpPr/>
            <p:nvPr/>
          </p:nvSpPr>
          <p:spPr>
            <a:xfrm>
              <a:off x="10507875" y="4062933"/>
              <a:ext cx="1343374" cy="420941"/>
            </a:xfrm>
            <a:prstGeom prst="flowChartMagneticDisk">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6" name="Shape 266"/>
            <p:cNvSpPr/>
            <p:nvPr/>
          </p:nvSpPr>
          <p:spPr>
            <a:xfrm>
              <a:off x="10507875" y="3667605"/>
              <a:ext cx="1343374" cy="420941"/>
            </a:xfrm>
            <a:prstGeom prst="flowChartMagneticDisk">
              <a:avLst/>
            </a:prstGeom>
            <a:solidFill>
              <a:schemeClr val="lt2"/>
            </a:solidFill>
            <a:ln w="19050" cap="flat" cmpd="sng">
              <a:solidFill>
                <a:srgbClr val="E6913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7" name="Shape 267"/>
            <p:cNvSpPr/>
            <p:nvPr/>
          </p:nvSpPr>
          <p:spPr>
            <a:xfrm>
              <a:off x="10507875" y="3272277"/>
              <a:ext cx="1343374" cy="420941"/>
            </a:xfrm>
            <a:prstGeom prst="flowChartMagneticDisk">
              <a:avLst/>
            </a:prstGeom>
            <a:solidFill>
              <a:schemeClr val="lt2"/>
            </a:solidFill>
            <a:ln w="19050" cap="flat" cmpd="sng">
              <a:solidFill>
                <a:srgbClr val="6AA84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8" name="Shape 268"/>
            <p:cNvSpPr/>
            <p:nvPr/>
          </p:nvSpPr>
          <p:spPr>
            <a:xfrm>
              <a:off x="10507875" y="2876950"/>
              <a:ext cx="1343374" cy="420941"/>
            </a:xfrm>
            <a:prstGeom prst="flowChartMagneticDisk">
              <a:avLst/>
            </a:prstGeom>
            <a:solidFill>
              <a:schemeClr val="lt2"/>
            </a:solidFill>
            <a:ln w="1905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3" name="Group 2"/>
          <p:cNvGrpSpPr/>
          <p:nvPr/>
        </p:nvGrpSpPr>
        <p:grpSpPr>
          <a:xfrm>
            <a:off x="2952555" y="3754099"/>
            <a:ext cx="878366" cy="599340"/>
            <a:chOff x="2892460" y="3600044"/>
            <a:chExt cx="938461" cy="636065"/>
          </a:xfrm>
        </p:grpSpPr>
        <p:sp>
          <p:nvSpPr>
            <p:cNvPr id="270" name="Shape 270"/>
            <p:cNvSpPr/>
            <p:nvPr/>
          </p:nvSpPr>
          <p:spPr>
            <a:xfrm>
              <a:off x="3226909" y="3600044"/>
              <a:ext cx="269562" cy="180861"/>
            </a:xfrm>
            <a:prstGeom prst="roundRect">
              <a:avLst>
                <a:gd name="adj" fmla="val 16667"/>
              </a:avLst>
            </a:prstGeom>
            <a:solidFill>
              <a:srgbClr val="3D85C6"/>
            </a:solidFill>
            <a:ln w="3810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1" name="Shape 271"/>
            <p:cNvSpPr/>
            <p:nvPr/>
          </p:nvSpPr>
          <p:spPr>
            <a:xfrm>
              <a:off x="3561359" y="4055248"/>
              <a:ext cx="269562" cy="180861"/>
            </a:xfrm>
            <a:prstGeom prst="roundRect">
              <a:avLst>
                <a:gd name="adj" fmla="val 16667"/>
              </a:avLst>
            </a:prstGeom>
            <a:solidFill>
              <a:srgbClr val="3D85C6"/>
            </a:solidFill>
            <a:ln w="3810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2" name="Shape 272"/>
            <p:cNvSpPr/>
            <p:nvPr/>
          </p:nvSpPr>
          <p:spPr>
            <a:xfrm>
              <a:off x="3226909" y="4055248"/>
              <a:ext cx="269562" cy="180861"/>
            </a:xfrm>
            <a:prstGeom prst="roundRect">
              <a:avLst>
                <a:gd name="adj" fmla="val 16667"/>
              </a:avLst>
            </a:prstGeom>
            <a:solidFill>
              <a:srgbClr val="3D85C6"/>
            </a:solidFill>
            <a:ln w="3810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3" name="Shape 273"/>
            <p:cNvSpPr/>
            <p:nvPr/>
          </p:nvSpPr>
          <p:spPr>
            <a:xfrm>
              <a:off x="2892460" y="4055248"/>
              <a:ext cx="269562" cy="180861"/>
            </a:xfrm>
            <a:prstGeom prst="roundRect">
              <a:avLst>
                <a:gd name="adj" fmla="val 16667"/>
              </a:avLst>
            </a:prstGeom>
            <a:solidFill>
              <a:srgbClr val="3D85C6"/>
            </a:solidFill>
            <a:ln w="3810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274" name="Shape 274"/>
            <p:cNvCxnSpPr>
              <a:stCxn id="270" idx="2"/>
              <a:endCxn id="272" idx="0"/>
            </p:cNvCxnSpPr>
            <p:nvPr/>
          </p:nvCxnSpPr>
          <p:spPr>
            <a:xfrm>
              <a:off x="3361691" y="3780905"/>
              <a:ext cx="0" cy="274402"/>
            </a:xfrm>
            <a:prstGeom prst="straightConnector1">
              <a:avLst/>
            </a:prstGeom>
            <a:noFill/>
            <a:ln w="38100" cap="flat" cmpd="sng">
              <a:solidFill>
                <a:srgbClr val="3D85C6"/>
              </a:solidFill>
              <a:prstDash val="solid"/>
              <a:round/>
              <a:headEnd type="none" w="lg" len="lg"/>
              <a:tailEnd type="none" w="lg" len="lg"/>
            </a:ln>
          </p:spPr>
        </p:cxnSp>
        <p:cxnSp>
          <p:nvCxnSpPr>
            <p:cNvPr id="275" name="Shape 275"/>
            <p:cNvCxnSpPr>
              <a:stCxn id="273" idx="0"/>
              <a:endCxn id="271" idx="0"/>
            </p:cNvCxnSpPr>
            <p:nvPr/>
          </p:nvCxnSpPr>
          <p:spPr>
            <a:xfrm rot="16200000" flipH="1">
              <a:off x="3361338" y="3721151"/>
              <a:ext cx="587" cy="668781"/>
            </a:xfrm>
            <a:prstGeom prst="bentConnector3">
              <a:avLst>
                <a:gd name="adj1" fmla="val -21180579"/>
              </a:avLst>
            </a:prstGeom>
            <a:noFill/>
            <a:ln w="38100" cap="flat" cmpd="sng">
              <a:solidFill>
                <a:srgbClr val="3D85C6"/>
              </a:solidFill>
              <a:prstDash val="solid"/>
              <a:round/>
              <a:headEnd type="none" w="lg" len="lg"/>
              <a:tailEnd type="none" w="lg" len="lg"/>
            </a:ln>
          </p:spPr>
        </p:cxnSp>
      </p:grpSp>
      <p:sp>
        <p:nvSpPr>
          <p:cNvPr id="276" name="Shape 276"/>
          <p:cNvSpPr/>
          <p:nvPr/>
        </p:nvSpPr>
        <p:spPr>
          <a:xfrm>
            <a:off x="6744175" y="2897300"/>
            <a:ext cx="2271401" cy="1792044"/>
          </a:xfrm>
          <a:prstGeom prst="irregularSeal1">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 sz="1400" b="1"/>
              <a:t>Constructed System</a:t>
            </a:r>
          </a:p>
        </p:txBody>
      </p:sp>
      <p:sp>
        <p:nvSpPr>
          <p:cNvPr id="277" name="Shape 277"/>
          <p:cNvSpPr txBox="1"/>
          <p:nvPr/>
        </p:nvSpPr>
        <p:spPr>
          <a:xfrm>
            <a:off x="335175" y="4546069"/>
            <a:ext cx="1448700" cy="462300"/>
          </a:xfrm>
          <a:prstGeom prst="rect">
            <a:avLst/>
          </a:prstGeom>
          <a:noFill/>
          <a:ln>
            <a:noFill/>
          </a:ln>
        </p:spPr>
        <p:txBody>
          <a:bodyPr lIns="91425" tIns="91425" rIns="91425" bIns="91425" anchor="t" anchorCtr="0">
            <a:noAutofit/>
          </a:bodyPr>
          <a:lstStyle/>
          <a:p>
            <a:pPr lvl="0" algn="ctr" rtl="0">
              <a:spcBef>
                <a:spcPts val="0"/>
              </a:spcBef>
              <a:buNone/>
            </a:pPr>
            <a:r>
              <a:rPr lang="en" sz="1400" b="1" dirty="0"/>
              <a:t>Partial Annotations</a:t>
            </a:r>
          </a:p>
        </p:txBody>
      </p:sp>
      <p:sp>
        <p:nvSpPr>
          <p:cNvPr id="278" name="Shape 278"/>
          <p:cNvSpPr txBox="1"/>
          <p:nvPr/>
        </p:nvSpPr>
        <p:spPr>
          <a:xfrm>
            <a:off x="335175" y="3022069"/>
            <a:ext cx="1448700" cy="613800"/>
          </a:xfrm>
          <a:prstGeom prst="rect">
            <a:avLst/>
          </a:prstGeom>
          <a:noFill/>
          <a:ln>
            <a:noFill/>
          </a:ln>
        </p:spPr>
        <p:txBody>
          <a:bodyPr lIns="91425" tIns="91425" rIns="91425" bIns="91425" anchor="t" anchorCtr="0">
            <a:noAutofit/>
          </a:bodyPr>
          <a:lstStyle/>
          <a:p>
            <a:pPr lvl="0" algn="ctr" rtl="0">
              <a:spcBef>
                <a:spcPts val="0"/>
              </a:spcBef>
              <a:buNone/>
            </a:pPr>
            <a:r>
              <a:rPr lang="en" sz="1400" b="1" dirty="0"/>
              <a:t>Discovery</a:t>
            </a:r>
          </a:p>
          <a:p>
            <a:pPr lvl="0" algn="ctr" rtl="0">
              <a:spcBef>
                <a:spcPts val="0"/>
              </a:spcBef>
              <a:buNone/>
            </a:pPr>
            <a:r>
              <a:rPr lang="en" sz="1400" b="1" dirty="0"/>
              <a:t>Analysis</a:t>
            </a:r>
          </a:p>
        </p:txBody>
      </p:sp>
      <p:sp>
        <p:nvSpPr>
          <p:cNvPr id="279" name="Shape 279"/>
          <p:cNvSpPr/>
          <p:nvPr/>
        </p:nvSpPr>
        <p:spPr>
          <a:xfrm>
            <a:off x="5348075" y="4999844"/>
            <a:ext cx="631800" cy="7071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r</a:t>
            </a:r>
            <a:r>
              <a:rPr lang="en" sz="1200" baseline="-25000"/>
              <a:t>1</a:t>
            </a:r>
            <a:r>
              <a:rPr lang="en" sz="1200"/>
              <a:t> {...}</a:t>
            </a:r>
          </a:p>
          <a:p>
            <a:pPr lvl="0" rtl="0">
              <a:spcBef>
                <a:spcPts val="0"/>
              </a:spcBef>
              <a:buNone/>
            </a:pPr>
            <a:r>
              <a:rPr lang="en" sz="1200"/>
              <a:t>r</a:t>
            </a:r>
            <a:r>
              <a:rPr lang="en" sz="1200" baseline="-25000"/>
              <a:t>2</a:t>
            </a:r>
            <a:r>
              <a:rPr lang="en" sz="1200"/>
              <a:t> {...}</a:t>
            </a:r>
          </a:p>
        </p:txBody>
      </p:sp>
      <p:sp>
        <p:nvSpPr>
          <p:cNvPr id="280" name="Shape 280"/>
          <p:cNvSpPr/>
          <p:nvPr/>
        </p:nvSpPr>
        <p:spPr>
          <a:xfrm>
            <a:off x="5424275" y="5076044"/>
            <a:ext cx="631800" cy="7071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r</a:t>
            </a:r>
            <a:r>
              <a:rPr lang="en" sz="1200" baseline="-25000"/>
              <a:t>1</a:t>
            </a:r>
            <a:r>
              <a:rPr lang="en" sz="1200"/>
              <a:t> {...}</a:t>
            </a:r>
          </a:p>
          <a:p>
            <a:pPr lvl="0" rtl="0">
              <a:spcBef>
                <a:spcPts val="0"/>
              </a:spcBef>
              <a:buNone/>
            </a:pPr>
            <a:r>
              <a:rPr lang="en" sz="1200"/>
              <a:t>r</a:t>
            </a:r>
            <a:r>
              <a:rPr lang="en" sz="1200" baseline="-25000"/>
              <a:t>2</a:t>
            </a:r>
            <a:r>
              <a:rPr lang="en" sz="1200"/>
              <a:t> {...}</a:t>
            </a:r>
          </a:p>
        </p:txBody>
      </p:sp>
      <p:grpSp>
        <p:nvGrpSpPr>
          <p:cNvPr id="281" name="Shape 281"/>
          <p:cNvGrpSpPr/>
          <p:nvPr/>
        </p:nvGrpSpPr>
        <p:grpSpPr>
          <a:xfrm>
            <a:off x="664975" y="5076044"/>
            <a:ext cx="784200" cy="915900"/>
            <a:chOff x="10507875" y="5372625"/>
            <a:chExt cx="784200" cy="915900"/>
          </a:xfrm>
        </p:grpSpPr>
        <p:sp>
          <p:nvSpPr>
            <p:cNvPr id="282" name="Shape 282"/>
            <p:cNvSpPr/>
            <p:nvPr/>
          </p:nvSpPr>
          <p:spPr>
            <a:xfrm>
              <a:off x="10507875" y="5372625"/>
              <a:ext cx="631800" cy="763500"/>
            </a:xfrm>
            <a:prstGeom prst="foldedCorner">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 sz="1200"/>
                <a:t>@dfu</a:t>
              </a:r>
            </a:p>
            <a:p>
              <a:pPr lvl="0" algn="ctr" rtl="0">
                <a:spcBef>
                  <a:spcPts val="0"/>
                </a:spcBef>
                <a:buNone/>
              </a:pPr>
              <a:r>
                <a:rPr lang="en" sz="1200"/>
                <a:t>...</a:t>
              </a:r>
            </a:p>
            <a:p>
              <a:pPr lvl="0" algn="ctr" rtl="0">
                <a:spcBef>
                  <a:spcPts val="0"/>
                </a:spcBef>
                <a:buNone/>
              </a:pPr>
              <a:r>
                <a:rPr lang="en" sz="1200"/>
                <a:t>@dfu</a:t>
              </a:r>
            </a:p>
          </p:txBody>
        </p:sp>
        <p:sp>
          <p:nvSpPr>
            <p:cNvPr id="283" name="Shape 283"/>
            <p:cNvSpPr/>
            <p:nvPr/>
          </p:nvSpPr>
          <p:spPr>
            <a:xfrm>
              <a:off x="10584075" y="5448825"/>
              <a:ext cx="631800" cy="763500"/>
            </a:xfrm>
            <a:prstGeom prst="foldedCorner">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t>@dfu</a:t>
              </a:r>
            </a:p>
            <a:p>
              <a:pPr lvl="0" algn="ctr" rtl="0">
                <a:spcBef>
                  <a:spcPts val="0"/>
                </a:spcBef>
                <a:buNone/>
              </a:pPr>
              <a:r>
                <a:rPr lang="en" sz="1200"/>
                <a:t>...</a:t>
              </a:r>
            </a:p>
            <a:p>
              <a:pPr lvl="0" algn="ctr" rtl="0">
                <a:spcBef>
                  <a:spcPts val="0"/>
                </a:spcBef>
                <a:buNone/>
              </a:pPr>
              <a:r>
                <a:rPr lang="en" sz="1200"/>
                <a:t>@dfu</a:t>
              </a:r>
            </a:p>
          </p:txBody>
        </p:sp>
        <p:sp>
          <p:nvSpPr>
            <p:cNvPr id="284" name="Shape 284"/>
            <p:cNvSpPr/>
            <p:nvPr/>
          </p:nvSpPr>
          <p:spPr>
            <a:xfrm>
              <a:off x="10660275" y="5525025"/>
              <a:ext cx="631800" cy="763500"/>
            </a:xfrm>
            <a:prstGeom prst="foldedCorner">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t>@dfu</a:t>
              </a:r>
            </a:p>
            <a:p>
              <a:pPr lvl="0" algn="ctr" rtl="0">
                <a:spcBef>
                  <a:spcPts val="0"/>
                </a:spcBef>
                <a:buNone/>
              </a:pPr>
              <a:r>
                <a:rPr lang="en" sz="1200"/>
                <a:t>...</a:t>
              </a:r>
            </a:p>
            <a:p>
              <a:pPr lvl="0" algn="ctr" rtl="0">
                <a:spcBef>
                  <a:spcPts val="0"/>
                </a:spcBef>
                <a:buNone/>
              </a:pPr>
              <a:r>
                <a:rPr lang="en" sz="1200"/>
                <a:t>@dfu</a:t>
              </a:r>
            </a:p>
          </p:txBody>
        </p:sp>
      </p:grpSp>
      <p:pic>
        <p:nvPicPr>
          <p:cNvPr id="285" name="Shape 285"/>
          <p:cNvPicPr preferRelativeResize="0"/>
          <p:nvPr/>
        </p:nvPicPr>
        <p:blipFill>
          <a:blip r:embed="rId3">
            <a:alphaModFix/>
          </a:blip>
          <a:stretch>
            <a:fillRect/>
          </a:stretch>
        </p:blipFill>
        <p:spPr>
          <a:xfrm>
            <a:off x="757450" y="3635869"/>
            <a:ext cx="740449" cy="740449"/>
          </a:xfrm>
          <a:prstGeom prst="rect">
            <a:avLst/>
          </a:prstGeom>
          <a:noFill/>
          <a:ln>
            <a:noFill/>
          </a:ln>
        </p:spPr>
      </p:pic>
      <p:sp>
        <p:nvSpPr>
          <p:cNvPr id="286" name="Shape 286"/>
          <p:cNvSpPr/>
          <p:nvPr/>
        </p:nvSpPr>
        <p:spPr>
          <a:xfrm rot="2586355">
            <a:off x="1340197" y="4540161"/>
            <a:ext cx="1450502" cy="344063"/>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7" name="Shape 287"/>
          <p:cNvSpPr/>
          <p:nvPr/>
        </p:nvSpPr>
        <p:spPr>
          <a:xfrm>
            <a:off x="1664525" y="5328519"/>
            <a:ext cx="1047900" cy="3276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8" name="Shape 288"/>
          <p:cNvSpPr/>
          <p:nvPr/>
        </p:nvSpPr>
        <p:spPr>
          <a:xfrm>
            <a:off x="4044672" y="3770919"/>
            <a:ext cx="1047900" cy="3276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9" name="Shape 289"/>
          <p:cNvSpPr/>
          <p:nvPr/>
        </p:nvSpPr>
        <p:spPr>
          <a:xfrm>
            <a:off x="4197074" y="5294919"/>
            <a:ext cx="910200" cy="3276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0" name="Shape 290"/>
          <p:cNvSpPr/>
          <p:nvPr/>
        </p:nvSpPr>
        <p:spPr>
          <a:xfrm rot="2648057">
            <a:off x="3950515" y="4490311"/>
            <a:ext cx="1263602" cy="32778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1" name="Shape 291"/>
          <p:cNvSpPr/>
          <p:nvPr/>
        </p:nvSpPr>
        <p:spPr>
          <a:xfrm rot="5400000">
            <a:off x="6313300" y="1199919"/>
            <a:ext cx="910200" cy="2121000"/>
          </a:xfrm>
          <a:prstGeom prst="bentArrow">
            <a:avLst>
              <a:gd name="adj1" fmla="val 17976"/>
              <a:gd name="adj2" fmla="val 22857"/>
              <a:gd name="adj3" fmla="val 25000"/>
              <a:gd name="adj4" fmla="val 43750"/>
            </a:avLst>
          </a:prstGeom>
          <a:solidFill>
            <a:srgbClr val="6D9EEB"/>
          </a:solid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2" name="Shape 292"/>
          <p:cNvSpPr/>
          <p:nvPr/>
        </p:nvSpPr>
        <p:spPr>
          <a:xfrm rot="5400000" flipH="1">
            <a:off x="6801400" y="4477744"/>
            <a:ext cx="953700" cy="1148700"/>
          </a:xfrm>
          <a:prstGeom prst="bentArrow">
            <a:avLst>
              <a:gd name="adj1" fmla="val 19392"/>
              <a:gd name="adj2" fmla="val 22248"/>
              <a:gd name="adj3" fmla="val 25000"/>
              <a:gd name="adj4" fmla="val 4375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5" name="Shape 295"/>
          <p:cNvSpPr/>
          <p:nvPr/>
        </p:nvSpPr>
        <p:spPr>
          <a:xfrm rot="10800000" flipH="1">
            <a:off x="2023925" y="2773719"/>
            <a:ext cx="631800" cy="1893000"/>
          </a:xfrm>
          <a:prstGeom prst="bentArrow">
            <a:avLst>
              <a:gd name="adj1" fmla="val 23591"/>
              <a:gd name="adj2" fmla="val 22857"/>
              <a:gd name="adj3" fmla="val 25000"/>
              <a:gd name="adj4" fmla="val 43750"/>
            </a:avLst>
          </a:prstGeom>
          <a:solidFill>
            <a:srgbClr val="6D9EEB"/>
          </a:solid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6" name="Shape 296"/>
          <p:cNvSpPr txBox="1"/>
          <p:nvPr/>
        </p:nvSpPr>
        <p:spPr>
          <a:xfrm>
            <a:off x="953675" y="6109079"/>
            <a:ext cx="7727400" cy="378000"/>
          </a:xfrm>
          <a:prstGeom prst="rect">
            <a:avLst/>
          </a:prstGeom>
          <a:solidFill>
            <a:srgbClr val="FFFF00"/>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None/>
            </a:pPr>
            <a:r>
              <a:rPr lang="en" sz="1600" b="1" dirty="0"/>
              <a:t>The environment and mission motivate the design of the constructed system</a:t>
            </a:r>
          </a:p>
        </p:txBody>
      </p:sp>
    </p:spTree>
    <p:extLst>
      <p:ext uri="{BB962C8B-B14F-4D97-AF65-F5344CB8AC3E}">
        <p14:creationId xmlns:p14="http://schemas.microsoft.com/office/powerpoint/2010/main" val="51632818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2" name="Shape 302"/>
          <p:cNvSpPr txBox="1">
            <a:spLocks noGrp="1"/>
          </p:cNvSpPr>
          <p:nvPr>
            <p:ph type="body" idx="1"/>
          </p:nvPr>
        </p:nvSpPr>
        <p:spPr>
          <a:xfrm>
            <a:off x="227700" y="1185535"/>
            <a:ext cx="3618300" cy="1984500"/>
          </a:xfrm>
          <a:prstGeom prst="rect">
            <a:avLst/>
          </a:prstGeom>
        </p:spPr>
        <p:txBody>
          <a:bodyPr lIns="91425" tIns="91425" rIns="91425" bIns="91425" anchor="t" anchorCtr="0">
            <a:noAutofit/>
          </a:bodyPr>
          <a:lstStyle/>
          <a:p>
            <a:pPr marL="457200" lvl="0" indent="-317500">
              <a:spcBef>
                <a:spcPts val="0"/>
              </a:spcBef>
              <a:buSzPct val="100000"/>
            </a:pPr>
            <a:r>
              <a:rPr lang="en" sz="1400" dirty="0"/>
              <a:t>What is the ecosystem?</a:t>
            </a:r>
          </a:p>
          <a:p>
            <a:pPr marL="457200" lvl="0" indent="-317500">
              <a:spcBef>
                <a:spcPts val="0"/>
              </a:spcBef>
              <a:buSzPct val="100000"/>
            </a:pPr>
            <a:r>
              <a:rPr lang="en" sz="1400" dirty="0"/>
              <a:t>Why is the ecosystem important?</a:t>
            </a:r>
          </a:p>
          <a:p>
            <a:pPr marL="457200" lvl="0" indent="-317500">
              <a:spcBef>
                <a:spcPts val="0"/>
              </a:spcBef>
              <a:buSzPct val="100000"/>
            </a:pPr>
            <a:r>
              <a:rPr lang="en" sz="1400" dirty="0"/>
              <a:t>What have we done to model the ecosystem?</a:t>
            </a:r>
          </a:p>
          <a:p>
            <a:pPr marL="457200" lvl="0" indent="-317500">
              <a:spcBef>
                <a:spcPts val="0"/>
              </a:spcBef>
              <a:buSzPct val="100000"/>
            </a:pPr>
            <a:r>
              <a:rPr lang="en" sz="1400" dirty="0"/>
              <a:t>What next?</a:t>
            </a:r>
          </a:p>
          <a:p>
            <a:pPr lvl="0">
              <a:spcBef>
                <a:spcPts val="0"/>
              </a:spcBef>
              <a:buNone/>
            </a:pPr>
            <a:endParaRPr dirty="0"/>
          </a:p>
        </p:txBody>
      </p:sp>
      <p:pic>
        <p:nvPicPr>
          <p:cNvPr id="303" name="Shape 303"/>
          <p:cNvPicPr preferRelativeResize="0"/>
          <p:nvPr/>
        </p:nvPicPr>
        <p:blipFill>
          <a:blip r:embed="rId3">
            <a:alphaModFix/>
          </a:blip>
          <a:stretch>
            <a:fillRect/>
          </a:stretch>
        </p:blipFill>
        <p:spPr>
          <a:xfrm>
            <a:off x="4691436" y="959370"/>
            <a:ext cx="4125842" cy="5079575"/>
          </a:xfrm>
          <a:prstGeom prst="rect">
            <a:avLst/>
          </a:prstGeom>
          <a:noFill/>
          <a:ln>
            <a:noFill/>
          </a:ln>
        </p:spPr>
      </p:pic>
      <p:sp>
        <p:nvSpPr>
          <p:cNvPr id="304" name="Shape 304"/>
          <p:cNvSpPr txBox="1"/>
          <p:nvPr/>
        </p:nvSpPr>
        <p:spPr>
          <a:xfrm>
            <a:off x="575000" y="6038945"/>
            <a:ext cx="8239800" cy="378000"/>
          </a:xfrm>
          <a:prstGeom prst="rect">
            <a:avLst/>
          </a:prstGeom>
          <a:solidFill>
            <a:srgbClr val="FFFF00"/>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None/>
            </a:pPr>
            <a:r>
              <a:rPr lang="en" sz="1600" b="1"/>
              <a:t>Adaptive demands originate from the ecosystem</a:t>
            </a:r>
          </a:p>
        </p:txBody>
      </p:sp>
      <p:sp>
        <p:nvSpPr>
          <p:cNvPr id="7" name="Shape 247"/>
          <p:cNvSpPr txBox="1">
            <a:spLocks/>
          </p:cNvSpPr>
          <p:nvPr/>
        </p:nvSpPr>
        <p:spPr bwMode="auto">
          <a:xfrm>
            <a:off x="235500" y="440966"/>
            <a:ext cx="4455936" cy="763500"/>
          </a:xfrm>
          <a:prstGeom prst="rect">
            <a:avLst/>
          </a:prstGeom>
          <a:noFill/>
          <a:ln w="9525">
            <a:noFill/>
            <a:miter lim="800000"/>
            <a:headEnd/>
            <a:tailEnd/>
          </a:ln>
        </p:spPr>
        <p:txBody>
          <a:bodyPr vert="horz" wrap="square" lIns="91425" tIns="91425" rIns="91425" bIns="91425" numCol="1" anchor="t" anchorCtr="0" compatLnSpc="1">
            <a:prstTxWarp prst="textNoShape">
              <a:avLst/>
            </a:prstTxWarp>
            <a:noAutofit/>
          </a:bodyPr>
          <a:lstStyle>
            <a:lvl1pPr lvl="0" algn="l" defTabSz="457200" rtl="0" eaLnBrk="1" fontAlgn="base" hangingPunct="1">
              <a:spcBef>
                <a:spcPts val="0"/>
              </a:spcBef>
              <a:spcAft>
                <a:spcPct val="0"/>
              </a:spcAft>
              <a:buSzPct val="100000"/>
              <a:defRPr sz="2400" kern="1200">
                <a:solidFill>
                  <a:schemeClr val="tx1"/>
                </a:solidFill>
                <a:latin typeface="Arial"/>
                <a:ea typeface="ＭＳ Ｐゴシック" charset="-128"/>
                <a:cs typeface="Arial"/>
              </a:defRPr>
            </a:lvl1pPr>
            <a:lvl2pPr lvl="1"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2pPr>
            <a:lvl3pPr lvl="2"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3pPr>
            <a:lvl4pPr lvl="3"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4pPr>
            <a:lvl5pPr lvl="4"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5pPr>
            <a:lvl6pPr marL="457200" lvl="5"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6pPr>
            <a:lvl7pPr marL="914400" lvl="6"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7pPr>
            <a:lvl8pPr marL="1371600" lvl="7"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8pPr>
            <a:lvl9pPr marL="1828800" lvl="8"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9pPr>
          </a:lstStyle>
          <a:p>
            <a:r>
              <a:rPr lang="en" dirty="0" smtClean="0"/>
              <a:t>Modeling the Ecosystem</a:t>
            </a:r>
            <a:endParaRPr lang="en" dirty="0"/>
          </a:p>
        </p:txBody>
      </p:sp>
    </p:spTree>
    <p:extLst>
      <p:ext uri="{BB962C8B-B14F-4D97-AF65-F5344CB8AC3E}">
        <p14:creationId xmlns:p14="http://schemas.microsoft.com/office/powerpoint/2010/main" val="41633780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18" name="Shape 318"/>
          <p:cNvSpPr txBox="1"/>
          <p:nvPr/>
        </p:nvSpPr>
        <p:spPr>
          <a:xfrm>
            <a:off x="575000" y="6293775"/>
            <a:ext cx="8239800" cy="378000"/>
          </a:xfrm>
          <a:prstGeom prst="rect">
            <a:avLst/>
          </a:prstGeom>
          <a:solidFill>
            <a:srgbClr val="FFFF00"/>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None/>
            </a:pPr>
            <a:r>
              <a:rPr lang="en" sz="1600" b="1"/>
              <a:t>The ecosystem is everything that impinges upon the constructed system.</a:t>
            </a:r>
          </a:p>
        </p:txBody>
      </p:sp>
      <p:sp>
        <p:nvSpPr>
          <p:cNvPr id="14" name="Shape 302"/>
          <p:cNvSpPr txBox="1">
            <a:spLocks noGrp="1"/>
          </p:cNvSpPr>
          <p:nvPr>
            <p:ph type="body" idx="1"/>
          </p:nvPr>
        </p:nvSpPr>
        <p:spPr>
          <a:xfrm>
            <a:off x="227700" y="1185535"/>
            <a:ext cx="3618300" cy="1984500"/>
          </a:xfrm>
          <a:prstGeom prst="rect">
            <a:avLst/>
          </a:prstGeom>
        </p:spPr>
        <p:txBody>
          <a:bodyPr lIns="91425" tIns="91425" rIns="91425" bIns="91425" anchor="t" anchorCtr="0">
            <a:noAutofit/>
          </a:bodyPr>
          <a:lstStyle/>
          <a:p>
            <a:pPr marL="457200" lvl="0" indent="-317500">
              <a:spcBef>
                <a:spcPts val="0"/>
              </a:spcBef>
              <a:buSzPct val="100000"/>
            </a:pPr>
            <a:r>
              <a:rPr lang="en" sz="1400" dirty="0"/>
              <a:t>What is the ecosystem?</a:t>
            </a:r>
          </a:p>
          <a:p>
            <a:pPr marL="457200" lvl="0" indent="-317500">
              <a:spcBef>
                <a:spcPts val="0"/>
              </a:spcBef>
              <a:buSzPct val="100000"/>
            </a:pPr>
            <a:r>
              <a:rPr lang="en" sz="1400" dirty="0">
                <a:solidFill>
                  <a:schemeClr val="bg2"/>
                </a:solidFill>
              </a:rPr>
              <a:t>Why is the ecosystem important?</a:t>
            </a:r>
          </a:p>
          <a:p>
            <a:pPr marL="457200" lvl="0" indent="-317500">
              <a:spcBef>
                <a:spcPts val="0"/>
              </a:spcBef>
              <a:buSzPct val="100000"/>
            </a:pPr>
            <a:r>
              <a:rPr lang="en" sz="1400" dirty="0">
                <a:solidFill>
                  <a:schemeClr val="bg2"/>
                </a:solidFill>
              </a:rPr>
              <a:t>What have we done to model the ecosystem?</a:t>
            </a:r>
          </a:p>
          <a:p>
            <a:pPr marL="457200" lvl="0" indent="-317500">
              <a:spcBef>
                <a:spcPts val="0"/>
              </a:spcBef>
              <a:buSzPct val="100000"/>
            </a:pPr>
            <a:r>
              <a:rPr lang="en" sz="1400" dirty="0">
                <a:solidFill>
                  <a:schemeClr val="bg2"/>
                </a:solidFill>
              </a:rPr>
              <a:t>What next?</a:t>
            </a:r>
          </a:p>
          <a:p>
            <a:pPr lvl="0">
              <a:spcBef>
                <a:spcPts val="0"/>
              </a:spcBef>
              <a:buNone/>
            </a:pPr>
            <a:endParaRPr dirty="0"/>
          </a:p>
        </p:txBody>
      </p:sp>
      <p:sp>
        <p:nvSpPr>
          <p:cNvPr id="15" name="Shape 247"/>
          <p:cNvSpPr txBox="1">
            <a:spLocks/>
          </p:cNvSpPr>
          <p:nvPr/>
        </p:nvSpPr>
        <p:spPr bwMode="auto">
          <a:xfrm>
            <a:off x="235500" y="440966"/>
            <a:ext cx="4455936" cy="763500"/>
          </a:xfrm>
          <a:prstGeom prst="rect">
            <a:avLst/>
          </a:prstGeom>
          <a:noFill/>
          <a:ln w="9525">
            <a:noFill/>
            <a:miter lim="800000"/>
            <a:headEnd/>
            <a:tailEnd/>
          </a:ln>
        </p:spPr>
        <p:txBody>
          <a:bodyPr vert="horz" wrap="square" lIns="91425" tIns="91425" rIns="91425" bIns="91425" numCol="1" anchor="t" anchorCtr="0" compatLnSpc="1">
            <a:prstTxWarp prst="textNoShape">
              <a:avLst/>
            </a:prstTxWarp>
            <a:noAutofit/>
          </a:bodyPr>
          <a:lstStyle>
            <a:lvl1pPr lvl="0" algn="l" defTabSz="457200" rtl="0" eaLnBrk="1" fontAlgn="base" hangingPunct="1">
              <a:spcBef>
                <a:spcPts val="0"/>
              </a:spcBef>
              <a:spcAft>
                <a:spcPct val="0"/>
              </a:spcAft>
              <a:buSzPct val="100000"/>
              <a:defRPr sz="2400" kern="1200">
                <a:solidFill>
                  <a:schemeClr val="tx1"/>
                </a:solidFill>
                <a:latin typeface="Arial"/>
                <a:ea typeface="ＭＳ Ｐゴシック" charset="-128"/>
                <a:cs typeface="Arial"/>
              </a:defRPr>
            </a:lvl1pPr>
            <a:lvl2pPr lvl="1"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2pPr>
            <a:lvl3pPr lvl="2"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3pPr>
            <a:lvl4pPr lvl="3"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4pPr>
            <a:lvl5pPr lvl="4"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5pPr>
            <a:lvl6pPr marL="457200" lvl="5"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6pPr>
            <a:lvl7pPr marL="914400" lvl="6"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7pPr>
            <a:lvl8pPr marL="1371600" lvl="7"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8pPr>
            <a:lvl9pPr marL="1828800" lvl="8"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9pPr>
          </a:lstStyle>
          <a:p>
            <a:r>
              <a:rPr lang="en" dirty="0" smtClean="0"/>
              <a:t>Modeling the Ecosystem</a:t>
            </a:r>
            <a:endParaRPr lang="en" dirty="0"/>
          </a:p>
        </p:txBody>
      </p:sp>
      <p:grpSp>
        <p:nvGrpSpPr>
          <p:cNvPr id="16" name="Group 15"/>
          <p:cNvGrpSpPr/>
          <p:nvPr/>
        </p:nvGrpSpPr>
        <p:grpSpPr>
          <a:xfrm>
            <a:off x="4054470" y="1064065"/>
            <a:ext cx="4205050" cy="1620640"/>
            <a:chOff x="4054470" y="1064065"/>
            <a:chExt cx="4205050" cy="1620640"/>
          </a:xfrm>
        </p:grpSpPr>
        <p:sp>
          <p:nvSpPr>
            <p:cNvPr id="17" name="Shape 371"/>
            <p:cNvSpPr txBox="1"/>
            <p:nvPr/>
          </p:nvSpPr>
          <p:spPr>
            <a:xfrm>
              <a:off x="4054470" y="1064065"/>
              <a:ext cx="4205050" cy="493200"/>
            </a:xfrm>
            <a:prstGeom prst="rect">
              <a:avLst/>
            </a:prstGeom>
            <a:noFill/>
            <a:ln>
              <a:noFill/>
            </a:ln>
          </p:spPr>
          <p:txBody>
            <a:bodyPr lIns="91425" tIns="91425" rIns="91425" bIns="91425" anchor="t" anchorCtr="0">
              <a:noAutofit/>
            </a:bodyPr>
            <a:lstStyle/>
            <a:p>
              <a:pPr lvl="0" rtl="0">
                <a:spcBef>
                  <a:spcPts val="0"/>
                </a:spcBef>
                <a:buNone/>
              </a:pPr>
              <a:r>
                <a:rPr lang="en" sz="1400" b="1" dirty="0">
                  <a:solidFill>
                    <a:srgbClr val="CC0000"/>
                  </a:solidFill>
                </a:rPr>
                <a:t>Dynamic inputs (ecosystem model)</a:t>
              </a:r>
            </a:p>
          </p:txBody>
        </p:sp>
        <p:sp>
          <p:nvSpPr>
            <p:cNvPr id="18" name="Shape 369"/>
            <p:cNvSpPr/>
            <p:nvPr/>
          </p:nvSpPr>
          <p:spPr>
            <a:xfrm>
              <a:off x="4079379" y="1421105"/>
              <a:ext cx="3946071" cy="1263600"/>
            </a:xfrm>
            <a:prstGeom prst="rect">
              <a:avLst/>
            </a:prstGeom>
            <a:solidFill>
              <a:srgbClr val="F4CCCC"/>
            </a:solidFill>
            <a:ln w="952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400"/>
            </a:p>
          </p:txBody>
        </p:sp>
        <p:sp>
          <p:nvSpPr>
            <p:cNvPr id="19" name="Shape 370"/>
            <p:cNvSpPr/>
            <p:nvPr/>
          </p:nvSpPr>
          <p:spPr>
            <a:xfrm>
              <a:off x="4696725" y="1848455"/>
              <a:ext cx="1155816" cy="763452"/>
            </a:xfrm>
            <a:prstGeom prst="cloud">
              <a:avLst/>
            </a:prstGeom>
            <a:solidFill>
              <a:srgbClr val="CFE2F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400"/>
            </a:p>
          </p:txBody>
        </p:sp>
        <p:sp>
          <p:nvSpPr>
            <p:cNvPr id="20" name="Shape 372"/>
            <p:cNvSpPr txBox="1"/>
            <p:nvPr/>
          </p:nvSpPr>
          <p:spPr>
            <a:xfrm>
              <a:off x="4480950" y="1421105"/>
              <a:ext cx="1448700" cy="462300"/>
            </a:xfrm>
            <a:prstGeom prst="rect">
              <a:avLst/>
            </a:prstGeom>
            <a:noFill/>
            <a:ln>
              <a:noFill/>
            </a:ln>
          </p:spPr>
          <p:txBody>
            <a:bodyPr lIns="91425" tIns="91425" rIns="91425" bIns="91425" anchor="t" anchorCtr="0">
              <a:noAutofit/>
            </a:bodyPr>
            <a:lstStyle/>
            <a:p>
              <a:pPr lvl="0" algn="ctr" rtl="0">
                <a:spcBef>
                  <a:spcPts val="0"/>
                </a:spcBef>
                <a:buNone/>
              </a:pPr>
              <a:r>
                <a:rPr lang="en" sz="1400" b="1" dirty="0"/>
                <a:t>Environment</a:t>
              </a:r>
            </a:p>
          </p:txBody>
        </p:sp>
        <p:sp>
          <p:nvSpPr>
            <p:cNvPr id="21" name="Shape 373"/>
            <p:cNvSpPr txBox="1"/>
            <p:nvPr/>
          </p:nvSpPr>
          <p:spPr>
            <a:xfrm>
              <a:off x="6467300" y="1421105"/>
              <a:ext cx="1448700" cy="462300"/>
            </a:xfrm>
            <a:prstGeom prst="rect">
              <a:avLst/>
            </a:prstGeom>
            <a:noFill/>
            <a:ln>
              <a:noFill/>
            </a:ln>
          </p:spPr>
          <p:txBody>
            <a:bodyPr lIns="91425" tIns="91425" rIns="91425" bIns="91425" anchor="t" anchorCtr="0">
              <a:noAutofit/>
            </a:bodyPr>
            <a:lstStyle/>
            <a:p>
              <a:pPr lvl="0" algn="ctr" rtl="0">
                <a:spcBef>
                  <a:spcPts val="0"/>
                </a:spcBef>
                <a:buNone/>
              </a:pPr>
              <a:r>
                <a:rPr lang="en" sz="1400" b="1"/>
                <a:t>Mission Req</a:t>
              </a:r>
            </a:p>
          </p:txBody>
        </p:sp>
        <p:sp>
          <p:nvSpPr>
            <p:cNvPr id="22" name="Shape 374"/>
            <p:cNvSpPr/>
            <p:nvPr/>
          </p:nvSpPr>
          <p:spPr>
            <a:xfrm>
              <a:off x="6875750" y="1817667"/>
              <a:ext cx="631800" cy="763500"/>
            </a:xfrm>
            <a:prstGeom prst="foldedCorner">
              <a:avLst>
                <a:gd name="adj" fmla="val 16667"/>
              </a:avLst>
            </a:prstGeom>
            <a:solidFill>
              <a:schemeClr val="lt1"/>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400" b="1" dirty="0"/>
                <a:t>X …</a:t>
              </a:r>
            </a:p>
            <a:p>
              <a:pPr lvl="0" rtl="0">
                <a:spcBef>
                  <a:spcPts val="0"/>
                </a:spcBef>
                <a:buNone/>
              </a:pPr>
              <a:r>
                <a:rPr lang="en" sz="1400" b="1" dirty="0"/>
                <a:t>X …</a:t>
              </a:r>
            </a:p>
            <a:p>
              <a:pPr lvl="0" rtl="0">
                <a:spcBef>
                  <a:spcPts val="0"/>
                </a:spcBef>
                <a:buNone/>
              </a:pPr>
              <a:r>
                <a:rPr lang="en" sz="1400" b="1" dirty="0"/>
                <a:t>X ...</a:t>
              </a:r>
            </a:p>
          </p:txBody>
        </p:sp>
      </p:grpSp>
    </p:spTree>
    <p:extLst>
      <p:ext uri="{BB962C8B-B14F-4D97-AF65-F5344CB8AC3E}">
        <p14:creationId xmlns:p14="http://schemas.microsoft.com/office/powerpoint/2010/main" val="2708498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5" name="Shape 325"/>
          <p:cNvSpPr/>
          <p:nvPr/>
        </p:nvSpPr>
        <p:spPr>
          <a:xfrm>
            <a:off x="6354549" y="3280735"/>
            <a:ext cx="1289700" cy="2626200"/>
          </a:xfrm>
          <a:prstGeom prst="rect">
            <a:avLst/>
          </a:prstGeom>
          <a:solidFill>
            <a:schemeClr val="lt2"/>
          </a:solidFill>
          <a:ln w="9525" cap="flat" cmpd="sng">
            <a:solidFill>
              <a:srgbClr val="674EA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6" name="Shape 326"/>
          <p:cNvSpPr txBox="1"/>
          <p:nvPr/>
        </p:nvSpPr>
        <p:spPr>
          <a:xfrm>
            <a:off x="6297696" y="2898221"/>
            <a:ext cx="1575000" cy="452400"/>
          </a:xfrm>
          <a:prstGeom prst="rect">
            <a:avLst/>
          </a:prstGeom>
          <a:noFill/>
          <a:ln>
            <a:noFill/>
          </a:ln>
        </p:spPr>
        <p:txBody>
          <a:bodyPr lIns="91425" tIns="91425" rIns="91425" bIns="91425" anchor="t" anchorCtr="0">
            <a:noAutofit/>
          </a:bodyPr>
          <a:lstStyle/>
          <a:p>
            <a:pPr lvl="0" rtl="0">
              <a:spcBef>
                <a:spcPts val="0"/>
              </a:spcBef>
              <a:buNone/>
            </a:pPr>
            <a:r>
              <a:rPr lang="en" sz="1400" b="1">
                <a:solidFill>
                  <a:srgbClr val="8E7CC3"/>
                </a:solidFill>
              </a:rPr>
              <a:t>Resource DSL</a:t>
            </a:r>
          </a:p>
        </p:txBody>
      </p:sp>
      <p:sp>
        <p:nvSpPr>
          <p:cNvPr id="327" name="Shape 327"/>
          <p:cNvSpPr/>
          <p:nvPr/>
        </p:nvSpPr>
        <p:spPr>
          <a:xfrm>
            <a:off x="4583874" y="3265910"/>
            <a:ext cx="1289700" cy="2626200"/>
          </a:xfrm>
          <a:prstGeom prst="rect">
            <a:avLst/>
          </a:prstGeom>
          <a:solidFill>
            <a:schemeClr val="lt2"/>
          </a:solidFill>
          <a:ln w="9525"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8" name="Shape 328"/>
          <p:cNvSpPr txBox="1"/>
          <p:nvPr/>
        </p:nvSpPr>
        <p:spPr>
          <a:xfrm>
            <a:off x="4525112" y="2883383"/>
            <a:ext cx="1687500" cy="452400"/>
          </a:xfrm>
          <a:prstGeom prst="rect">
            <a:avLst/>
          </a:prstGeom>
          <a:noFill/>
          <a:ln>
            <a:noFill/>
          </a:ln>
        </p:spPr>
        <p:txBody>
          <a:bodyPr lIns="91425" tIns="91425" rIns="91425" bIns="91425" anchor="t" anchorCtr="0">
            <a:noAutofit/>
          </a:bodyPr>
          <a:lstStyle/>
          <a:p>
            <a:pPr lvl="0" rtl="0">
              <a:spcBef>
                <a:spcPts val="0"/>
              </a:spcBef>
              <a:buNone/>
            </a:pPr>
            <a:r>
              <a:rPr lang="en" sz="1400" b="1">
                <a:solidFill>
                  <a:srgbClr val="3D85C6"/>
                </a:solidFill>
              </a:rPr>
              <a:t>Static inputs</a:t>
            </a:r>
          </a:p>
        </p:txBody>
      </p:sp>
      <p:sp>
        <p:nvSpPr>
          <p:cNvPr id="329" name="Shape 329"/>
          <p:cNvSpPr txBox="1"/>
          <p:nvPr/>
        </p:nvSpPr>
        <p:spPr>
          <a:xfrm>
            <a:off x="4583950" y="3265910"/>
            <a:ext cx="1289700" cy="547200"/>
          </a:xfrm>
          <a:prstGeom prst="rect">
            <a:avLst/>
          </a:prstGeom>
          <a:noFill/>
          <a:ln>
            <a:noFill/>
          </a:ln>
        </p:spPr>
        <p:txBody>
          <a:bodyPr lIns="91425" tIns="91425" rIns="91425" bIns="91425" anchor="t" anchorCtr="0">
            <a:noAutofit/>
          </a:bodyPr>
          <a:lstStyle/>
          <a:p>
            <a:pPr lvl="0" algn="ctr" rtl="0">
              <a:spcBef>
                <a:spcPts val="0"/>
              </a:spcBef>
              <a:buNone/>
            </a:pPr>
            <a:r>
              <a:rPr lang="en" sz="1400" b="1"/>
              <a:t>Feature Model</a:t>
            </a:r>
          </a:p>
        </p:txBody>
      </p:sp>
      <p:sp>
        <p:nvSpPr>
          <p:cNvPr id="330" name="Shape 330"/>
          <p:cNvSpPr txBox="1"/>
          <p:nvPr/>
        </p:nvSpPr>
        <p:spPr>
          <a:xfrm>
            <a:off x="4454350" y="4349877"/>
            <a:ext cx="1548900" cy="547200"/>
          </a:xfrm>
          <a:prstGeom prst="rect">
            <a:avLst/>
          </a:prstGeom>
          <a:noFill/>
          <a:ln>
            <a:noFill/>
          </a:ln>
        </p:spPr>
        <p:txBody>
          <a:bodyPr lIns="91425" tIns="91425" rIns="91425" bIns="91425" anchor="t" anchorCtr="0">
            <a:noAutofit/>
          </a:bodyPr>
          <a:lstStyle/>
          <a:p>
            <a:pPr lvl="0" algn="ctr" rtl="0">
              <a:spcBef>
                <a:spcPts val="0"/>
              </a:spcBef>
              <a:buNone/>
            </a:pPr>
            <a:r>
              <a:rPr lang="en" sz="1400" b="1"/>
              <a:t>Permanent Store</a:t>
            </a:r>
          </a:p>
        </p:txBody>
      </p:sp>
      <p:sp>
        <p:nvSpPr>
          <p:cNvPr id="331" name="Shape 331"/>
          <p:cNvSpPr txBox="1"/>
          <p:nvPr/>
        </p:nvSpPr>
        <p:spPr>
          <a:xfrm>
            <a:off x="6386703" y="3264302"/>
            <a:ext cx="1289699" cy="423900"/>
          </a:xfrm>
          <a:prstGeom prst="rect">
            <a:avLst/>
          </a:prstGeom>
          <a:noFill/>
          <a:ln>
            <a:noFill/>
          </a:ln>
        </p:spPr>
        <p:txBody>
          <a:bodyPr lIns="91425" tIns="91425" rIns="91425" bIns="91425" anchor="t" anchorCtr="0">
            <a:noAutofit/>
          </a:bodyPr>
          <a:lstStyle/>
          <a:p>
            <a:pPr lvl="0" algn="ctr" rtl="0">
              <a:spcBef>
                <a:spcPts val="0"/>
              </a:spcBef>
              <a:buNone/>
            </a:pPr>
            <a:r>
              <a:rPr lang="en" sz="1400" b="1"/>
              <a:t>App Model</a:t>
            </a:r>
          </a:p>
        </p:txBody>
      </p:sp>
      <p:sp>
        <p:nvSpPr>
          <p:cNvPr id="332" name="Shape 332"/>
          <p:cNvSpPr/>
          <p:nvPr/>
        </p:nvSpPr>
        <p:spPr>
          <a:xfrm>
            <a:off x="6699603" y="3707589"/>
            <a:ext cx="663900" cy="7002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t>f</a:t>
            </a:r>
            <a:r>
              <a:rPr lang="en" sz="1200" baseline="-25000"/>
              <a:t>1</a:t>
            </a:r>
            <a:r>
              <a:rPr lang="en" sz="1200"/>
              <a:t> * f</a:t>
            </a:r>
            <a:r>
              <a:rPr lang="en" sz="1200" baseline="-25000"/>
              <a:t>2</a:t>
            </a:r>
          </a:p>
          <a:p>
            <a:pPr lvl="0" algn="ctr" rtl="0">
              <a:spcBef>
                <a:spcPts val="0"/>
              </a:spcBef>
              <a:buNone/>
            </a:pPr>
            <a:r>
              <a:rPr lang="en" sz="1200"/>
              <a:t>(g+h)</a:t>
            </a:r>
          </a:p>
          <a:p>
            <a:pPr lvl="0" algn="ctr" rtl="0">
              <a:spcBef>
                <a:spcPts val="0"/>
              </a:spcBef>
              <a:buNone/>
            </a:pPr>
            <a:r>
              <a:rPr lang="en" sz="1200"/>
              <a:t>x</a:t>
            </a:r>
          </a:p>
        </p:txBody>
      </p:sp>
      <p:sp>
        <p:nvSpPr>
          <p:cNvPr id="333" name="Shape 333"/>
          <p:cNvSpPr txBox="1"/>
          <p:nvPr/>
        </p:nvSpPr>
        <p:spPr>
          <a:xfrm>
            <a:off x="6386703" y="4427177"/>
            <a:ext cx="1289700" cy="423900"/>
          </a:xfrm>
          <a:prstGeom prst="rect">
            <a:avLst/>
          </a:prstGeom>
          <a:noFill/>
          <a:ln>
            <a:noFill/>
          </a:ln>
        </p:spPr>
        <p:txBody>
          <a:bodyPr lIns="91425" tIns="91425" rIns="91425" bIns="91425" anchor="t" anchorCtr="0">
            <a:noAutofit/>
          </a:bodyPr>
          <a:lstStyle/>
          <a:p>
            <a:pPr lvl="0" algn="ctr" rtl="0">
              <a:spcBef>
                <a:spcPts val="0"/>
              </a:spcBef>
              <a:buNone/>
            </a:pPr>
            <a:r>
              <a:rPr lang="en" sz="1400" b="1"/>
              <a:t>DFU Types</a:t>
            </a:r>
          </a:p>
        </p:txBody>
      </p:sp>
      <p:grpSp>
        <p:nvGrpSpPr>
          <p:cNvPr id="334" name="Shape 334"/>
          <p:cNvGrpSpPr/>
          <p:nvPr/>
        </p:nvGrpSpPr>
        <p:grpSpPr>
          <a:xfrm>
            <a:off x="4814838" y="4872597"/>
            <a:ext cx="827922" cy="854402"/>
            <a:chOff x="10507875" y="2876950"/>
            <a:chExt cx="1343374" cy="1606925"/>
          </a:xfrm>
        </p:grpSpPr>
        <p:sp>
          <p:nvSpPr>
            <p:cNvPr id="335" name="Shape 335"/>
            <p:cNvSpPr/>
            <p:nvPr/>
          </p:nvSpPr>
          <p:spPr>
            <a:xfrm>
              <a:off x="10507875" y="4062933"/>
              <a:ext cx="1343374" cy="420941"/>
            </a:xfrm>
            <a:prstGeom prst="flowChartMagneticDisk">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6" name="Shape 336"/>
            <p:cNvSpPr/>
            <p:nvPr/>
          </p:nvSpPr>
          <p:spPr>
            <a:xfrm>
              <a:off x="10507875" y="3667605"/>
              <a:ext cx="1343374" cy="420941"/>
            </a:xfrm>
            <a:prstGeom prst="flowChartMagneticDisk">
              <a:avLst/>
            </a:prstGeom>
            <a:solidFill>
              <a:schemeClr val="lt2"/>
            </a:solidFill>
            <a:ln w="19050" cap="flat" cmpd="sng">
              <a:solidFill>
                <a:srgbClr val="E6913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7" name="Shape 337"/>
            <p:cNvSpPr/>
            <p:nvPr/>
          </p:nvSpPr>
          <p:spPr>
            <a:xfrm>
              <a:off x="10507875" y="3272277"/>
              <a:ext cx="1343374" cy="420941"/>
            </a:xfrm>
            <a:prstGeom prst="flowChartMagneticDisk">
              <a:avLst/>
            </a:prstGeom>
            <a:solidFill>
              <a:schemeClr val="lt2"/>
            </a:solidFill>
            <a:ln w="19050" cap="flat" cmpd="sng">
              <a:solidFill>
                <a:srgbClr val="6AA84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8" name="Shape 338"/>
            <p:cNvSpPr/>
            <p:nvPr/>
          </p:nvSpPr>
          <p:spPr>
            <a:xfrm>
              <a:off x="10507875" y="2876950"/>
              <a:ext cx="1343374" cy="420941"/>
            </a:xfrm>
            <a:prstGeom prst="flowChartMagneticDisk">
              <a:avLst/>
            </a:prstGeom>
            <a:solidFill>
              <a:schemeClr val="lt2"/>
            </a:solidFill>
            <a:ln w="1905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339" name="Shape 339"/>
          <p:cNvGrpSpPr/>
          <p:nvPr/>
        </p:nvGrpSpPr>
        <p:grpSpPr>
          <a:xfrm>
            <a:off x="4917543" y="3788630"/>
            <a:ext cx="622513" cy="585727"/>
            <a:chOff x="4903539" y="4011400"/>
            <a:chExt cx="622513" cy="585727"/>
          </a:xfrm>
        </p:grpSpPr>
        <p:sp>
          <p:nvSpPr>
            <p:cNvPr id="340" name="Shape 340"/>
            <p:cNvSpPr/>
            <p:nvPr/>
          </p:nvSpPr>
          <p:spPr>
            <a:xfrm>
              <a:off x="5125396" y="4011400"/>
              <a:ext cx="178800" cy="166500"/>
            </a:xfrm>
            <a:prstGeom prst="roundRect">
              <a:avLst>
                <a:gd name="adj" fmla="val 16667"/>
              </a:avLst>
            </a:prstGeom>
            <a:solidFill>
              <a:srgbClr val="3D85C6"/>
            </a:solidFill>
            <a:ln w="28575"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1" name="Shape 341"/>
            <p:cNvSpPr/>
            <p:nvPr/>
          </p:nvSpPr>
          <p:spPr>
            <a:xfrm>
              <a:off x="5347253" y="4430627"/>
              <a:ext cx="178800" cy="166500"/>
            </a:xfrm>
            <a:prstGeom prst="roundRect">
              <a:avLst>
                <a:gd name="adj" fmla="val 16667"/>
              </a:avLst>
            </a:prstGeom>
            <a:solidFill>
              <a:srgbClr val="3D85C6"/>
            </a:solidFill>
            <a:ln w="1905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2" name="Shape 342"/>
            <p:cNvSpPr/>
            <p:nvPr/>
          </p:nvSpPr>
          <p:spPr>
            <a:xfrm>
              <a:off x="5125396" y="4430627"/>
              <a:ext cx="178800" cy="166500"/>
            </a:xfrm>
            <a:prstGeom prst="roundRect">
              <a:avLst>
                <a:gd name="adj" fmla="val 16667"/>
              </a:avLst>
            </a:prstGeom>
            <a:solidFill>
              <a:srgbClr val="3D85C6"/>
            </a:solidFill>
            <a:ln w="1905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3" name="Shape 343"/>
            <p:cNvSpPr/>
            <p:nvPr/>
          </p:nvSpPr>
          <p:spPr>
            <a:xfrm>
              <a:off x="4903539" y="4430627"/>
              <a:ext cx="178800" cy="166500"/>
            </a:xfrm>
            <a:prstGeom prst="roundRect">
              <a:avLst>
                <a:gd name="adj" fmla="val 16667"/>
              </a:avLst>
            </a:prstGeom>
            <a:solidFill>
              <a:srgbClr val="3D85C6"/>
            </a:solidFill>
            <a:ln w="1905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344" name="Shape 344"/>
            <p:cNvCxnSpPr>
              <a:stCxn id="340" idx="2"/>
              <a:endCxn id="342" idx="0"/>
            </p:cNvCxnSpPr>
            <p:nvPr/>
          </p:nvCxnSpPr>
          <p:spPr>
            <a:xfrm>
              <a:off x="5214796" y="4177900"/>
              <a:ext cx="0" cy="252600"/>
            </a:xfrm>
            <a:prstGeom prst="straightConnector1">
              <a:avLst/>
            </a:prstGeom>
            <a:noFill/>
            <a:ln w="28575" cap="flat" cmpd="sng">
              <a:solidFill>
                <a:srgbClr val="3D85C6"/>
              </a:solidFill>
              <a:prstDash val="solid"/>
              <a:round/>
              <a:headEnd type="none" w="lg" len="lg"/>
              <a:tailEnd type="none" w="lg" len="lg"/>
            </a:ln>
          </p:spPr>
        </p:cxnSp>
        <p:cxnSp>
          <p:nvCxnSpPr>
            <p:cNvPr id="345" name="Shape 345"/>
            <p:cNvCxnSpPr>
              <a:stCxn id="343" idx="0"/>
              <a:endCxn id="341" idx="0"/>
            </p:cNvCxnSpPr>
            <p:nvPr/>
          </p:nvCxnSpPr>
          <p:spPr>
            <a:xfrm rot="-5400000" flipH="1">
              <a:off x="5214489" y="4209077"/>
              <a:ext cx="600" cy="443700"/>
            </a:xfrm>
            <a:prstGeom prst="bentConnector3">
              <a:avLst>
                <a:gd name="adj1" fmla="val -19289859"/>
              </a:avLst>
            </a:prstGeom>
            <a:noFill/>
            <a:ln w="28575" cap="flat" cmpd="sng">
              <a:solidFill>
                <a:srgbClr val="3D85C6"/>
              </a:solidFill>
              <a:prstDash val="solid"/>
              <a:round/>
              <a:headEnd type="none" w="lg" len="lg"/>
              <a:tailEnd type="none" w="lg" len="lg"/>
            </a:ln>
          </p:spPr>
        </p:cxnSp>
      </p:grpSp>
      <p:sp>
        <p:nvSpPr>
          <p:cNvPr id="346" name="Shape 346"/>
          <p:cNvSpPr/>
          <p:nvPr/>
        </p:nvSpPr>
        <p:spPr>
          <a:xfrm>
            <a:off x="7765409" y="3274978"/>
            <a:ext cx="1289681" cy="1429272"/>
          </a:xfrm>
          <a:prstGeom prst="irregularSeal1">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200" b="1"/>
          </a:p>
        </p:txBody>
      </p:sp>
      <p:sp>
        <p:nvSpPr>
          <p:cNvPr id="347" name="Shape 347"/>
          <p:cNvSpPr txBox="1"/>
          <p:nvPr/>
        </p:nvSpPr>
        <p:spPr>
          <a:xfrm>
            <a:off x="1955950" y="4402939"/>
            <a:ext cx="1289700" cy="563100"/>
          </a:xfrm>
          <a:prstGeom prst="rect">
            <a:avLst/>
          </a:prstGeom>
          <a:noFill/>
          <a:ln>
            <a:noFill/>
          </a:ln>
        </p:spPr>
        <p:txBody>
          <a:bodyPr lIns="91425" tIns="91425" rIns="91425" bIns="91425" anchor="t" anchorCtr="0">
            <a:noAutofit/>
          </a:bodyPr>
          <a:lstStyle/>
          <a:p>
            <a:pPr lvl="0" algn="ctr" rtl="0">
              <a:spcBef>
                <a:spcPts val="0"/>
              </a:spcBef>
              <a:buNone/>
            </a:pPr>
            <a:r>
              <a:rPr lang="en" sz="1400" b="1"/>
              <a:t>Partial Annotations</a:t>
            </a:r>
          </a:p>
        </p:txBody>
      </p:sp>
      <p:sp>
        <p:nvSpPr>
          <p:cNvPr id="348" name="Shape 348"/>
          <p:cNvSpPr txBox="1"/>
          <p:nvPr/>
        </p:nvSpPr>
        <p:spPr>
          <a:xfrm>
            <a:off x="1955950" y="3081137"/>
            <a:ext cx="1289700" cy="563100"/>
          </a:xfrm>
          <a:prstGeom prst="rect">
            <a:avLst/>
          </a:prstGeom>
          <a:noFill/>
          <a:ln>
            <a:noFill/>
          </a:ln>
        </p:spPr>
        <p:txBody>
          <a:bodyPr lIns="91425" tIns="91425" rIns="91425" bIns="91425" anchor="t" anchorCtr="0">
            <a:noAutofit/>
          </a:bodyPr>
          <a:lstStyle/>
          <a:p>
            <a:pPr lvl="0" algn="ctr" rtl="0">
              <a:spcBef>
                <a:spcPts val="0"/>
              </a:spcBef>
              <a:buNone/>
            </a:pPr>
            <a:r>
              <a:rPr lang="en" sz="1400" b="1"/>
              <a:t>Discovery</a:t>
            </a:r>
          </a:p>
          <a:p>
            <a:pPr lvl="0" algn="ctr" rtl="0">
              <a:spcBef>
                <a:spcPts val="0"/>
              </a:spcBef>
              <a:buNone/>
            </a:pPr>
            <a:r>
              <a:rPr lang="en" sz="1400" b="1"/>
              <a:t>Analysis</a:t>
            </a:r>
          </a:p>
        </p:txBody>
      </p:sp>
      <p:grpSp>
        <p:nvGrpSpPr>
          <p:cNvPr id="349" name="Shape 349"/>
          <p:cNvGrpSpPr/>
          <p:nvPr/>
        </p:nvGrpSpPr>
        <p:grpSpPr>
          <a:xfrm>
            <a:off x="6652487" y="4870465"/>
            <a:ext cx="861438" cy="788399"/>
            <a:chOff x="6579329" y="5110305"/>
            <a:chExt cx="698170" cy="788399"/>
          </a:xfrm>
        </p:grpSpPr>
        <p:sp>
          <p:nvSpPr>
            <p:cNvPr id="350" name="Shape 350"/>
            <p:cNvSpPr/>
            <p:nvPr/>
          </p:nvSpPr>
          <p:spPr>
            <a:xfrm>
              <a:off x="6579329" y="5110305"/>
              <a:ext cx="562500" cy="6486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r</a:t>
              </a:r>
              <a:r>
                <a:rPr lang="en" sz="1200" baseline="-25000"/>
                <a:t>1</a:t>
              </a:r>
              <a:r>
                <a:rPr lang="en" sz="1200"/>
                <a:t> {...}</a:t>
              </a:r>
            </a:p>
            <a:p>
              <a:pPr lvl="0" rtl="0">
                <a:spcBef>
                  <a:spcPts val="0"/>
                </a:spcBef>
                <a:buNone/>
              </a:pPr>
              <a:r>
                <a:rPr lang="en" sz="1200"/>
                <a:t>r</a:t>
              </a:r>
              <a:r>
                <a:rPr lang="en" sz="1200" baseline="-25000"/>
                <a:t>2</a:t>
              </a:r>
              <a:r>
                <a:rPr lang="en" sz="1200"/>
                <a:t> {...}</a:t>
              </a:r>
            </a:p>
          </p:txBody>
        </p:sp>
        <p:sp>
          <p:nvSpPr>
            <p:cNvPr id="351" name="Shape 351"/>
            <p:cNvSpPr/>
            <p:nvPr/>
          </p:nvSpPr>
          <p:spPr>
            <a:xfrm>
              <a:off x="6647164" y="5180205"/>
              <a:ext cx="562500" cy="6486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r</a:t>
              </a:r>
              <a:r>
                <a:rPr lang="en" sz="1200" baseline="-25000"/>
                <a:t>1</a:t>
              </a:r>
              <a:r>
                <a:rPr lang="en" sz="1200"/>
                <a:t> {...}</a:t>
              </a:r>
            </a:p>
            <a:p>
              <a:pPr lvl="0" rtl="0">
                <a:spcBef>
                  <a:spcPts val="0"/>
                </a:spcBef>
                <a:buNone/>
              </a:pPr>
              <a:r>
                <a:rPr lang="en" sz="1200"/>
                <a:t>r</a:t>
              </a:r>
              <a:r>
                <a:rPr lang="en" sz="1200" baseline="-25000"/>
                <a:t>2</a:t>
              </a:r>
              <a:r>
                <a:rPr lang="en" sz="1200"/>
                <a:t> {...}</a:t>
              </a:r>
            </a:p>
          </p:txBody>
        </p:sp>
        <p:sp>
          <p:nvSpPr>
            <p:cNvPr id="352" name="Shape 352"/>
            <p:cNvSpPr/>
            <p:nvPr/>
          </p:nvSpPr>
          <p:spPr>
            <a:xfrm>
              <a:off x="6714999" y="5250105"/>
              <a:ext cx="562500" cy="6486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r</a:t>
              </a:r>
              <a:r>
                <a:rPr lang="en" sz="1200" baseline="-25000"/>
                <a:t>1</a:t>
              </a:r>
              <a:r>
                <a:rPr lang="en" sz="1200"/>
                <a:t> {...}</a:t>
              </a:r>
            </a:p>
            <a:p>
              <a:pPr lvl="0" rtl="0">
                <a:spcBef>
                  <a:spcPts val="0"/>
                </a:spcBef>
                <a:buNone/>
              </a:pPr>
              <a:r>
                <a:rPr lang="en" sz="1200"/>
                <a:t>r</a:t>
              </a:r>
              <a:r>
                <a:rPr lang="en" sz="1200" baseline="-25000"/>
                <a:t>2</a:t>
              </a:r>
              <a:r>
                <a:rPr lang="en" sz="1200"/>
                <a:t> {...}</a:t>
              </a:r>
            </a:p>
          </p:txBody>
        </p:sp>
      </p:grpSp>
      <p:grpSp>
        <p:nvGrpSpPr>
          <p:cNvPr id="353" name="Shape 353"/>
          <p:cNvGrpSpPr/>
          <p:nvPr/>
        </p:nvGrpSpPr>
        <p:grpSpPr>
          <a:xfrm>
            <a:off x="2251752" y="5010143"/>
            <a:ext cx="698094" cy="840155"/>
            <a:chOff x="10507875" y="5372625"/>
            <a:chExt cx="784200" cy="915900"/>
          </a:xfrm>
        </p:grpSpPr>
        <p:sp>
          <p:nvSpPr>
            <p:cNvPr id="354" name="Shape 354"/>
            <p:cNvSpPr/>
            <p:nvPr/>
          </p:nvSpPr>
          <p:spPr>
            <a:xfrm>
              <a:off x="10507875" y="5372625"/>
              <a:ext cx="631800" cy="763500"/>
            </a:xfrm>
            <a:prstGeom prst="foldedCorner">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t>@dfu</a:t>
              </a:r>
            </a:p>
            <a:p>
              <a:pPr lvl="0" algn="ctr" rtl="0">
                <a:spcBef>
                  <a:spcPts val="0"/>
                </a:spcBef>
                <a:buNone/>
              </a:pPr>
              <a:r>
                <a:rPr lang="en" sz="1200"/>
                <a:t>...</a:t>
              </a:r>
            </a:p>
            <a:p>
              <a:pPr lvl="0" algn="ctr" rtl="0">
                <a:spcBef>
                  <a:spcPts val="0"/>
                </a:spcBef>
                <a:buNone/>
              </a:pPr>
              <a:r>
                <a:rPr lang="en" sz="1200"/>
                <a:t>@dfu</a:t>
              </a:r>
            </a:p>
          </p:txBody>
        </p:sp>
        <p:sp>
          <p:nvSpPr>
            <p:cNvPr id="355" name="Shape 355"/>
            <p:cNvSpPr/>
            <p:nvPr/>
          </p:nvSpPr>
          <p:spPr>
            <a:xfrm>
              <a:off x="10584075" y="5448825"/>
              <a:ext cx="631800" cy="763500"/>
            </a:xfrm>
            <a:prstGeom prst="foldedCorner">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t>@dfu</a:t>
              </a:r>
            </a:p>
            <a:p>
              <a:pPr lvl="0" algn="ctr" rtl="0">
                <a:spcBef>
                  <a:spcPts val="0"/>
                </a:spcBef>
                <a:buNone/>
              </a:pPr>
              <a:r>
                <a:rPr lang="en" sz="1200"/>
                <a:t>...</a:t>
              </a:r>
            </a:p>
            <a:p>
              <a:pPr lvl="0" algn="ctr" rtl="0">
                <a:spcBef>
                  <a:spcPts val="0"/>
                </a:spcBef>
                <a:buNone/>
              </a:pPr>
              <a:r>
                <a:rPr lang="en" sz="1200"/>
                <a:t>@dfu</a:t>
              </a:r>
            </a:p>
          </p:txBody>
        </p:sp>
        <p:sp>
          <p:nvSpPr>
            <p:cNvPr id="356" name="Shape 356"/>
            <p:cNvSpPr/>
            <p:nvPr/>
          </p:nvSpPr>
          <p:spPr>
            <a:xfrm>
              <a:off x="10660275" y="5525025"/>
              <a:ext cx="631800" cy="763500"/>
            </a:xfrm>
            <a:prstGeom prst="foldedCorner">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t>@dfu</a:t>
              </a:r>
            </a:p>
            <a:p>
              <a:pPr lvl="0" algn="ctr" rtl="0">
                <a:spcBef>
                  <a:spcPts val="0"/>
                </a:spcBef>
                <a:buNone/>
              </a:pPr>
              <a:r>
                <a:rPr lang="en" sz="1200"/>
                <a:t>...</a:t>
              </a:r>
            </a:p>
            <a:p>
              <a:pPr lvl="0" algn="ctr" rtl="0">
                <a:spcBef>
                  <a:spcPts val="0"/>
                </a:spcBef>
                <a:buNone/>
              </a:pPr>
              <a:r>
                <a:rPr lang="en" sz="1200"/>
                <a:t>@dfu</a:t>
              </a:r>
            </a:p>
          </p:txBody>
        </p:sp>
      </p:grpSp>
      <p:pic>
        <p:nvPicPr>
          <p:cNvPr id="357" name="Shape 357"/>
          <p:cNvPicPr preferRelativeResize="0"/>
          <p:nvPr/>
        </p:nvPicPr>
        <p:blipFill>
          <a:blip r:embed="rId3">
            <a:alphaModFix/>
          </a:blip>
          <a:stretch>
            <a:fillRect/>
          </a:stretch>
        </p:blipFill>
        <p:spPr>
          <a:xfrm>
            <a:off x="2271216" y="3689160"/>
            <a:ext cx="659167" cy="679231"/>
          </a:xfrm>
          <a:prstGeom prst="rect">
            <a:avLst/>
          </a:prstGeom>
          <a:noFill/>
          <a:ln>
            <a:noFill/>
          </a:ln>
        </p:spPr>
      </p:pic>
      <p:sp>
        <p:nvSpPr>
          <p:cNvPr id="358" name="Shape 358"/>
          <p:cNvSpPr/>
          <p:nvPr/>
        </p:nvSpPr>
        <p:spPr>
          <a:xfrm rot="1433183">
            <a:off x="2873432" y="4497264"/>
            <a:ext cx="1857384" cy="292141"/>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9" name="Shape 359"/>
          <p:cNvSpPr/>
          <p:nvPr/>
        </p:nvSpPr>
        <p:spPr>
          <a:xfrm>
            <a:off x="3139375" y="5289860"/>
            <a:ext cx="1487100" cy="252600"/>
          </a:xfrm>
          <a:prstGeom prst="rightArrow">
            <a:avLst>
              <a:gd name="adj1" fmla="val 50000"/>
              <a:gd name="adj2" fmla="val 6788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0" name="Shape 360"/>
          <p:cNvSpPr/>
          <p:nvPr/>
        </p:nvSpPr>
        <p:spPr>
          <a:xfrm>
            <a:off x="5804672" y="3813035"/>
            <a:ext cx="615000" cy="3006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1" name="Shape 361"/>
          <p:cNvSpPr/>
          <p:nvPr/>
        </p:nvSpPr>
        <p:spPr>
          <a:xfrm>
            <a:off x="5817822" y="5211035"/>
            <a:ext cx="615000" cy="3006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2" name="Shape 362"/>
          <p:cNvSpPr/>
          <p:nvPr/>
        </p:nvSpPr>
        <p:spPr>
          <a:xfrm rot="2699187">
            <a:off x="5656646" y="4522617"/>
            <a:ext cx="897106" cy="260185"/>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3" name="Shape 363"/>
          <p:cNvSpPr/>
          <p:nvPr/>
        </p:nvSpPr>
        <p:spPr>
          <a:xfrm rot="5400000">
            <a:off x="7842825" y="2729130"/>
            <a:ext cx="852300" cy="325800"/>
          </a:xfrm>
          <a:prstGeom prst="bentArrow">
            <a:avLst>
              <a:gd name="adj1" fmla="val 35992"/>
              <a:gd name="adj2" fmla="val 45477"/>
              <a:gd name="adj3" fmla="val 50000"/>
              <a:gd name="adj4" fmla="val 40436"/>
            </a:avLst>
          </a:prstGeom>
          <a:solidFill>
            <a:srgbClr val="3C78D8"/>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4" name="Shape 364"/>
          <p:cNvSpPr/>
          <p:nvPr/>
        </p:nvSpPr>
        <p:spPr>
          <a:xfrm rot="5400000" flipH="1">
            <a:off x="7671720" y="4658030"/>
            <a:ext cx="721460" cy="813900"/>
          </a:xfrm>
          <a:prstGeom prst="bentArrow">
            <a:avLst>
              <a:gd name="adj1" fmla="val 13676"/>
              <a:gd name="adj2" fmla="val 17583"/>
              <a:gd name="adj3" fmla="val 21944"/>
              <a:gd name="adj4" fmla="val 4375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5" name="Shape 365"/>
          <p:cNvSpPr/>
          <p:nvPr/>
        </p:nvSpPr>
        <p:spPr>
          <a:xfrm rot="10800000" flipH="1">
            <a:off x="4321877" y="2760405"/>
            <a:ext cx="303048" cy="1872378"/>
          </a:xfrm>
          <a:prstGeom prst="bentArrow">
            <a:avLst>
              <a:gd name="adj1" fmla="val 38528"/>
              <a:gd name="adj2" fmla="val 41743"/>
              <a:gd name="adj3" fmla="val 45334"/>
              <a:gd name="adj4" fmla="val 43750"/>
            </a:avLst>
          </a:prstGeom>
          <a:solidFill>
            <a:srgbClr val="3C78D8"/>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6" name="Shape 366"/>
          <p:cNvSpPr txBox="1"/>
          <p:nvPr/>
        </p:nvSpPr>
        <p:spPr>
          <a:xfrm>
            <a:off x="235500" y="6075690"/>
            <a:ext cx="8579300" cy="361686"/>
          </a:xfrm>
          <a:prstGeom prst="rect">
            <a:avLst/>
          </a:prstGeom>
          <a:solidFill>
            <a:srgbClr val="FFFF00"/>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None/>
            </a:pPr>
            <a:r>
              <a:rPr lang="en" sz="1600" b="1" dirty="0"/>
              <a:t>The </a:t>
            </a:r>
            <a:r>
              <a:rPr lang="en" sz="1600" b="1" dirty="0" smtClean="0"/>
              <a:t>ecosystem (and applications) </a:t>
            </a:r>
            <a:r>
              <a:rPr lang="en" sz="1600" b="1" dirty="0"/>
              <a:t>prescribes and specifies the constructed system.</a:t>
            </a:r>
          </a:p>
        </p:txBody>
      </p:sp>
      <p:sp>
        <p:nvSpPr>
          <p:cNvPr id="367" name="Shape 367"/>
          <p:cNvSpPr txBox="1"/>
          <p:nvPr/>
        </p:nvSpPr>
        <p:spPr>
          <a:xfrm>
            <a:off x="7750409" y="3650014"/>
            <a:ext cx="1289700" cy="679200"/>
          </a:xfrm>
          <a:prstGeom prst="rect">
            <a:avLst/>
          </a:prstGeom>
          <a:noFill/>
          <a:ln>
            <a:noFill/>
          </a:ln>
        </p:spPr>
        <p:txBody>
          <a:bodyPr lIns="91425" tIns="91425" rIns="91425" bIns="91425" anchor="t" anchorCtr="0">
            <a:noAutofit/>
          </a:bodyPr>
          <a:lstStyle/>
          <a:p>
            <a:pPr lvl="0" algn="ctr">
              <a:spcBef>
                <a:spcPts val="0"/>
              </a:spcBef>
              <a:buNone/>
            </a:pPr>
            <a:r>
              <a:rPr lang="en" sz="1400" b="1" dirty="0"/>
              <a:t>Constructed System</a:t>
            </a:r>
          </a:p>
        </p:txBody>
      </p:sp>
      <p:grpSp>
        <p:nvGrpSpPr>
          <p:cNvPr id="5" name="Group 4"/>
          <p:cNvGrpSpPr/>
          <p:nvPr/>
        </p:nvGrpSpPr>
        <p:grpSpPr>
          <a:xfrm>
            <a:off x="4054470" y="1064065"/>
            <a:ext cx="4205050" cy="1620640"/>
            <a:chOff x="4054470" y="1064065"/>
            <a:chExt cx="4205050" cy="1620640"/>
          </a:xfrm>
        </p:grpSpPr>
        <p:sp>
          <p:nvSpPr>
            <p:cNvPr id="371" name="Shape 371"/>
            <p:cNvSpPr txBox="1"/>
            <p:nvPr/>
          </p:nvSpPr>
          <p:spPr>
            <a:xfrm>
              <a:off x="4054470" y="1064065"/>
              <a:ext cx="4205050" cy="493200"/>
            </a:xfrm>
            <a:prstGeom prst="rect">
              <a:avLst/>
            </a:prstGeom>
            <a:noFill/>
            <a:ln>
              <a:noFill/>
            </a:ln>
          </p:spPr>
          <p:txBody>
            <a:bodyPr lIns="91425" tIns="91425" rIns="91425" bIns="91425" anchor="t" anchorCtr="0">
              <a:noAutofit/>
            </a:bodyPr>
            <a:lstStyle/>
            <a:p>
              <a:pPr lvl="0" rtl="0">
                <a:spcBef>
                  <a:spcPts val="0"/>
                </a:spcBef>
                <a:buNone/>
              </a:pPr>
              <a:r>
                <a:rPr lang="en" sz="1400" b="1" dirty="0">
                  <a:solidFill>
                    <a:srgbClr val="CC0000"/>
                  </a:solidFill>
                </a:rPr>
                <a:t>Dynamic inputs (ecosystem model)</a:t>
              </a:r>
            </a:p>
          </p:txBody>
        </p:sp>
        <p:sp>
          <p:nvSpPr>
            <p:cNvPr id="369" name="Shape 369"/>
            <p:cNvSpPr/>
            <p:nvPr/>
          </p:nvSpPr>
          <p:spPr>
            <a:xfrm>
              <a:off x="4079379" y="1421105"/>
              <a:ext cx="3946071" cy="1263600"/>
            </a:xfrm>
            <a:prstGeom prst="rect">
              <a:avLst/>
            </a:prstGeom>
            <a:solidFill>
              <a:srgbClr val="F4CCCC"/>
            </a:solidFill>
            <a:ln w="952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400"/>
            </a:p>
          </p:txBody>
        </p:sp>
        <p:sp>
          <p:nvSpPr>
            <p:cNvPr id="370" name="Shape 370"/>
            <p:cNvSpPr/>
            <p:nvPr/>
          </p:nvSpPr>
          <p:spPr>
            <a:xfrm>
              <a:off x="4696725" y="1848455"/>
              <a:ext cx="1155816" cy="763452"/>
            </a:xfrm>
            <a:prstGeom prst="cloud">
              <a:avLst/>
            </a:prstGeom>
            <a:solidFill>
              <a:srgbClr val="CFE2F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400"/>
            </a:p>
          </p:txBody>
        </p:sp>
        <p:sp>
          <p:nvSpPr>
            <p:cNvPr id="372" name="Shape 372"/>
            <p:cNvSpPr txBox="1"/>
            <p:nvPr/>
          </p:nvSpPr>
          <p:spPr>
            <a:xfrm>
              <a:off x="4480950" y="1421105"/>
              <a:ext cx="1448700" cy="462300"/>
            </a:xfrm>
            <a:prstGeom prst="rect">
              <a:avLst/>
            </a:prstGeom>
            <a:noFill/>
            <a:ln>
              <a:noFill/>
            </a:ln>
          </p:spPr>
          <p:txBody>
            <a:bodyPr lIns="91425" tIns="91425" rIns="91425" bIns="91425" anchor="t" anchorCtr="0">
              <a:noAutofit/>
            </a:bodyPr>
            <a:lstStyle/>
            <a:p>
              <a:pPr lvl="0" algn="ctr" rtl="0">
                <a:spcBef>
                  <a:spcPts val="0"/>
                </a:spcBef>
                <a:buNone/>
              </a:pPr>
              <a:r>
                <a:rPr lang="en" sz="1400" b="1" dirty="0"/>
                <a:t>Environment</a:t>
              </a:r>
            </a:p>
          </p:txBody>
        </p:sp>
        <p:sp>
          <p:nvSpPr>
            <p:cNvPr id="373" name="Shape 373"/>
            <p:cNvSpPr txBox="1"/>
            <p:nvPr/>
          </p:nvSpPr>
          <p:spPr>
            <a:xfrm>
              <a:off x="6467300" y="1421105"/>
              <a:ext cx="1448700" cy="462300"/>
            </a:xfrm>
            <a:prstGeom prst="rect">
              <a:avLst/>
            </a:prstGeom>
            <a:noFill/>
            <a:ln>
              <a:noFill/>
            </a:ln>
          </p:spPr>
          <p:txBody>
            <a:bodyPr lIns="91425" tIns="91425" rIns="91425" bIns="91425" anchor="t" anchorCtr="0">
              <a:noAutofit/>
            </a:bodyPr>
            <a:lstStyle/>
            <a:p>
              <a:pPr lvl="0" algn="ctr" rtl="0">
                <a:spcBef>
                  <a:spcPts val="0"/>
                </a:spcBef>
                <a:buNone/>
              </a:pPr>
              <a:r>
                <a:rPr lang="en" sz="1400" b="1"/>
                <a:t>Mission Req</a:t>
              </a:r>
            </a:p>
          </p:txBody>
        </p:sp>
        <p:sp>
          <p:nvSpPr>
            <p:cNvPr id="374" name="Shape 374"/>
            <p:cNvSpPr/>
            <p:nvPr/>
          </p:nvSpPr>
          <p:spPr>
            <a:xfrm>
              <a:off x="6875750" y="1817667"/>
              <a:ext cx="631800" cy="763500"/>
            </a:xfrm>
            <a:prstGeom prst="foldedCorner">
              <a:avLst>
                <a:gd name="adj" fmla="val 16667"/>
              </a:avLst>
            </a:prstGeom>
            <a:solidFill>
              <a:schemeClr val="lt1"/>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400" b="1" dirty="0"/>
                <a:t>X …</a:t>
              </a:r>
            </a:p>
            <a:p>
              <a:pPr lvl="0" rtl="0">
                <a:spcBef>
                  <a:spcPts val="0"/>
                </a:spcBef>
                <a:buNone/>
              </a:pPr>
              <a:r>
                <a:rPr lang="en" sz="1400" b="1" dirty="0"/>
                <a:t>X …</a:t>
              </a:r>
            </a:p>
            <a:p>
              <a:pPr lvl="0" rtl="0">
                <a:spcBef>
                  <a:spcPts val="0"/>
                </a:spcBef>
                <a:buNone/>
              </a:pPr>
              <a:r>
                <a:rPr lang="en" sz="1400" b="1" dirty="0"/>
                <a:t>X ...</a:t>
              </a:r>
            </a:p>
          </p:txBody>
        </p:sp>
      </p:grpSp>
      <p:sp>
        <p:nvSpPr>
          <p:cNvPr id="56" name="Shape 302"/>
          <p:cNvSpPr txBox="1">
            <a:spLocks noGrp="1"/>
          </p:cNvSpPr>
          <p:nvPr>
            <p:ph type="body" idx="1"/>
          </p:nvPr>
        </p:nvSpPr>
        <p:spPr>
          <a:xfrm>
            <a:off x="227700" y="1185535"/>
            <a:ext cx="3618300" cy="1394990"/>
          </a:xfrm>
          <a:prstGeom prst="rect">
            <a:avLst/>
          </a:prstGeom>
        </p:spPr>
        <p:txBody>
          <a:bodyPr lIns="91425" tIns="91425" rIns="91425" bIns="91425" anchor="t" anchorCtr="0">
            <a:noAutofit/>
          </a:bodyPr>
          <a:lstStyle/>
          <a:p>
            <a:pPr marL="457200" lvl="0" indent="-317500">
              <a:spcBef>
                <a:spcPts val="0"/>
              </a:spcBef>
              <a:buSzPct val="100000"/>
            </a:pPr>
            <a:r>
              <a:rPr lang="en" sz="1400" dirty="0">
                <a:solidFill>
                  <a:schemeClr val="bg1">
                    <a:lumMod val="85000"/>
                  </a:schemeClr>
                </a:solidFill>
              </a:rPr>
              <a:t>What is the ecosystem?</a:t>
            </a:r>
          </a:p>
          <a:p>
            <a:pPr marL="457200" lvl="0" indent="-317500">
              <a:spcBef>
                <a:spcPts val="0"/>
              </a:spcBef>
              <a:buSzPct val="100000"/>
            </a:pPr>
            <a:r>
              <a:rPr lang="en" sz="1400" dirty="0"/>
              <a:t>Why is the ecosystem important?</a:t>
            </a:r>
          </a:p>
          <a:p>
            <a:pPr marL="457200" lvl="0" indent="-317500">
              <a:spcBef>
                <a:spcPts val="0"/>
              </a:spcBef>
              <a:buSzPct val="100000"/>
            </a:pPr>
            <a:r>
              <a:rPr lang="en" sz="1400" dirty="0">
                <a:solidFill>
                  <a:schemeClr val="bg1">
                    <a:lumMod val="85000"/>
                  </a:schemeClr>
                </a:solidFill>
              </a:rPr>
              <a:t>What have we done to model the ecosystem?</a:t>
            </a:r>
          </a:p>
          <a:p>
            <a:pPr marL="457200" lvl="0" indent="-317500">
              <a:spcBef>
                <a:spcPts val="0"/>
              </a:spcBef>
              <a:buSzPct val="100000"/>
            </a:pPr>
            <a:r>
              <a:rPr lang="en" sz="1400" dirty="0">
                <a:solidFill>
                  <a:schemeClr val="bg1">
                    <a:lumMod val="85000"/>
                  </a:schemeClr>
                </a:solidFill>
              </a:rPr>
              <a:t>What next?</a:t>
            </a:r>
          </a:p>
          <a:p>
            <a:pPr lvl="0">
              <a:spcBef>
                <a:spcPts val="0"/>
              </a:spcBef>
              <a:buNone/>
            </a:pPr>
            <a:endParaRPr dirty="0"/>
          </a:p>
        </p:txBody>
      </p:sp>
      <p:sp>
        <p:nvSpPr>
          <p:cNvPr id="57" name="Shape 247"/>
          <p:cNvSpPr txBox="1">
            <a:spLocks/>
          </p:cNvSpPr>
          <p:nvPr/>
        </p:nvSpPr>
        <p:spPr bwMode="auto">
          <a:xfrm>
            <a:off x="235500" y="440966"/>
            <a:ext cx="4455936" cy="763500"/>
          </a:xfrm>
          <a:prstGeom prst="rect">
            <a:avLst/>
          </a:prstGeom>
          <a:noFill/>
          <a:ln w="9525">
            <a:noFill/>
            <a:miter lim="800000"/>
            <a:headEnd/>
            <a:tailEnd/>
          </a:ln>
        </p:spPr>
        <p:txBody>
          <a:bodyPr vert="horz" wrap="square" lIns="91425" tIns="91425" rIns="91425" bIns="91425" numCol="1" anchor="t" anchorCtr="0" compatLnSpc="1">
            <a:prstTxWarp prst="textNoShape">
              <a:avLst/>
            </a:prstTxWarp>
            <a:noAutofit/>
          </a:bodyPr>
          <a:lstStyle>
            <a:lvl1pPr lvl="0" algn="l" defTabSz="457200" rtl="0" eaLnBrk="1" fontAlgn="base" hangingPunct="1">
              <a:spcBef>
                <a:spcPts val="0"/>
              </a:spcBef>
              <a:spcAft>
                <a:spcPct val="0"/>
              </a:spcAft>
              <a:buSzPct val="100000"/>
              <a:defRPr sz="2400" kern="1200">
                <a:solidFill>
                  <a:schemeClr val="tx1"/>
                </a:solidFill>
                <a:latin typeface="Arial"/>
                <a:ea typeface="ＭＳ Ｐゴシック" charset="-128"/>
                <a:cs typeface="Arial"/>
              </a:defRPr>
            </a:lvl1pPr>
            <a:lvl2pPr lvl="1"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2pPr>
            <a:lvl3pPr lvl="2"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3pPr>
            <a:lvl4pPr lvl="3"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4pPr>
            <a:lvl5pPr lvl="4"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5pPr>
            <a:lvl6pPr marL="457200" lvl="5"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6pPr>
            <a:lvl7pPr marL="914400" lvl="6"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7pPr>
            <a:lvl8pPr marL="1371600" lvl="7"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8pPr>
            <a:lvl9pPr marL="1828800" lvl="8"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9pPr>
          </a:lstStyle>
          <a:p>
            <a:r>
              <a:rPr lang="en" dirty="0" smtClean="0"/>
              <a:t>Modeling the Ecosystem</a:t>
            </a:r>
            <a:endParaRPr lang="en" dirty="0"/>
          </a:p>
        </p:txBody>
      </p:sp>
    </p:spTree>
    <p:extLst>
      <p:ext uri="{BB962C8B-B14F-4D97-AF65-F5344CB8AC3E}">
        <p14:creationId xmlns:p14="http://schemas.microsoft.com/office/powerpoint/2010/main" val="281715959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pic>
        <p:nvPicPr>
          <p:cNvPr id="381" name="Shape 381"/>
          <p:cNvPicPr preferRelativeResize="0"/>
          <p:nvPr/>
        </p:nvPicPr>
        <p:blipFill>
          <a:blip r:embed="rId3">
            <a:alphaModFix/>
          </a:blip>
          <a:stretch>
            <a:fillRect/>
          </a:stretch>
        </p:blipFill>
        <p:spPr>
          <a:xfrm>
            <a:off x="3721419" y="967390"/>
            <a:ext cx="3712408" cy="1635560"/>
          </a:xfrm>
          <a:prstGeom prst="rect">
            <a:avLst/>
          </a:prstGeom>
          <a:noFill/>
          <a:ln>
            <a:noFill/>
          </a:ln>
        </p:spPr>
      </p:pic>
      <p:pic>
        <p:nvPicPr>
          <p:cNvPr id="382" name="Shape 382"/>
          <p:cNvPicPr preferRelativeResize="0"/>
          <p:nvPr/>
        </p:nvPicPr>
        <p:blipFill>
          <a:blip r:embed="rId4">
            <a:alphaModFix/>
          </a:blip>
          <a:stretch>
            <a:fillRect/>
          </a:stretch>
        </p:blipFill>
        <p:spPr>
          <a:xfrm>
            <a:off x="3588566" y="4380186"/>
            <a:ext cx="3978114" cy="1478160"/>
          </a:xfrm>
          <a:prstGeom prst="rect">
            <a:avLst/>
          </a:prstGeom>
          <a:noFill/>
          <a:ln>
            <a:noFill/>
          </a:ln>
        </p:spPr>
      </p:pic>
      <p:pic>
        <p:nvPicPr>
          <p:cNvPr id="383" name="Shape 383"/>
          <p:cNvPicPr preferRelativeResize="0"/>
          <p:nvPr/>
        </p:nvPicPr>
        <p:blipFill>
          <a:blip r:embed="rId5">
            <a:alphaModFix/>
          </a:blip>
          <a:stretch>
            <a:fillRect/>
          </a:stretch>
        </p:blipFill>
        <p:spPr>
          <a:xfrm>
            <a:off x="5056367" y="2562620"/>
            <a:ext cx="3978121" cy="1817566"/>
          </a:xfrm>
          <a:prstGeom prst="rect">
            <a:avLst/>
          </a:prstGeom>
          <a:noFill/>
          <a:ln>
            <a:noFill/>
          </a:ln>
        </p:spPr>
      </p:pic>
      <p:sp>
        <p:nvSpPr>
          <p:cNvPr id="384" name="Shape 384"/>
          <p:cNvSpPr txBox="1"/>
          <p:nvPr/>
        </p:nvSpPr>
        <p:spPr>
          <a:xfrm>
            <a:off x="472125" y="3974050"/>
            <a:ext cx="3438000" cy="20565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 sz="1800">
                <a:solidFill>
                  <a:srgbClr val="980000"/>
                </a:solidFill>
              </a:rPr>
              <a:t>Mission model</a:t>
            </a:r>
          </a:p>
          <a:p>
            <a:pPr marL="114300" lvl="0" indent="0" rtl="0">
              <a:lnSpc>
                <a:spcPct val="115000"/>
              </a:lnSpc>
              <a:spcBef>
                <a:spcPts val="0"/>
              </a:spcBef>
              <a:buNone/>
            </a:pPr>
            <a:r>
              <a:rPr lang="en" sz="1800">
                <a:solidFill>
                  <a:schemeClr val="dk1"/>
                </a:solidFill>
              </a:rPr>
              <a:t>Where do messages originate? </a:t>
            </a:r>
          </a:p>
          <a:p>
            <a:pPr marL="114300" lvl="0" indent="0" rtl="0">
              <a:lnSpc>
                <a:spcPct val="115000"/>
              </a:lnSpc>
              <a:spcBef>
                <a:spcPts val="0"/>
              </a:spcBef>
              <a:buNone/>
            </a:pPr>
            <a:r>
              <a:rPr lang="en" sz="1800">
                <a:solidFill>
                  <a:schemeClr val="dk1"/>
                </a:solidFill>
              </a:rPr>
              <a:t>To whom are they directed?</a:t>
            </a:r>
          </a:p>
        </p:txBody>
      </p:sp>
      <p:sp>
        <p:nvSpPr>
          <p:cNvPr id="385" name="Shape 385"/>
          <p:cNvSpPr txBox="1"/>
          <p:nvPr/>
        </p:nvSpPr>
        <p:spPr>
          <a:xfrm>
            <a:off x="575000" y="6113895"/>
            <a:ext cx="8239800" cy="378000"/>
          </a:xfrm>
          <a:prstGeom prst="rect">
            <a:avLst/>
          </a:prstGeom>
          <a:solidFill>
            <a:srgbClr val="FFFF00"/>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None/>
            </a:pPr>
            <a:r>
              <a:rPr lang="en" sz="1600" b="1"/>
              <a:t>Build a mega-model including cross-cuts.</a:t>
            </a:r>
          </a:p>
        </p:txBody>
      </p:sp>
      <p:sp>
        <p:nvSpPr>
          <p:cNvPr id="11" name="Shape 302"/>
          <p:cNvSpPr txBox="1">
            <a:spLocks noGrp="1"/>
          </p:cNvSpPr>
          <p:nvPr>
            <p:ph type="body" idx="1"/>
          </p:nvPr>
        </p:nvSpPr>
        <p:spPr>
          <a:xfrm>
            <a:off x="227700" y="1185535"/>
            <a:ext cx="3618300" cy="1984500"/>
          </a:xfrm>
          <a:prstGeom prst="rect">
            <a:avLst/>
          </a:prstGeom>
        </p:spPr>
        <p:txBody>
          <a:bodyPr lIns="91425" tIns="91425" rIns="91425" bIns="91425" anchor="t" anchorCtr="0">
            <a:noAutofit/>
          </a:bodyPr>
          <a:lstStyle/>
          <a:p>
            <a:pPr marL="457200" lvl="0" indent="-317500">
              <a:spcBef>
                <a:spcPts val="0"/>
              </a:spcBef>
              <a:buSzPct val="100000"/>
            </a:pPr>
            <a:r>
              <a:rPr lang="en" sz="1400" dirty="0">
                <a:solidFill>
                  <a:schemeClr val="bg2"/>
                </a:solidFill>
              </a:rPr>
              <a:t>What is the ecosystem?</a:t>
            </a:r>
          </a:p>
          <a:p>
            <a:pPr marL="457200" lvl="0" indent="-317500">
              <a:spcBef>
                <a:spcPts val="0"/>
              </a:spcBef>
              <a:buSzPct val="100000"/>
            </a:pPr>
            <a:r>
              <a:rPr lang="en" sz="1400" dirty="0">
                <a:solidFill>
                  <a:schemeClr val="bg2"/>
                </a:solidFill>
              </a:rPr>
              <a:t>Why is the ecosystem important?</a:t>
            </a:r>
          </a:p>
          <a:p>
            <a:pPr marL="457200" lvl="0" indent="-317500">
              <a:spcBef>
                <a:spcPts val="0"/>
              </a:spcBef>
              <a:buSzPct val="100000"/>
            </a:pPr>
            <a:r>
              <a:rPr lang="en" sz="1400" dirty="0"/>
              <a:t>What have we done to model the ecosystem?</a:t>
            </a:r>
          </a:p>
          <a:p>
            <a:pPr marL="457200" lvl="0" indent="-317500">
              <a:spcBef>
                <a:spcPts val="0"/>
              </a:spcBef>
              <a:buSzPct val="100000"/>
            </a:pPr>
            <a:r>
              <a:rPr lang="en" sz="1400" dirty="0">
                <a:solidFill>
                  <a:schemeClr val="bg2"/>
                </a:solidFill>
              </a:rPr>
              <a:t>What next?</a:t>
            </a:r>
          </a:p>
          <a:p>
            <a:pPr lvl="0">
              <a:spcBef>
                <a:spcPts val="0"/>
              </a:spcBef>
              <a:buNone/>
            </a:pPr>
            <a:endParaRPr dirty="0"/>
          </a:p>
        </p:txBody>
      </p:sp>
      <p:sp>
        <p:nvSpPr>
          <p:cNvPr id="12" name="Shape 247"/>
          <p:cNvSpPr txBox="1">
            <a:spLocks/>
          </p:cNvSpPr>
          <p:nvPr/>
        </p:nvSpPr>
        <p:spPr bwMode="auto">
          <a:xfrm>
            <a:off x="235500" y="440966"/>
            <a:ext cx="4455936" cy="763500"/>
          </a:xfrm>
          <a:prstGeom prst="rect">
            <a:avLst/>
          </a:prstGeom>
          <a:noFill/>
          <a:ln w="9525">
            <a:noFill/>
            <a:miter lim="800000"/>
            <a:headEnd/>
            <a:tailEnd/>
          </a:ln>
        </p:spPr>
        <p:txBody>
          <a:bodyPr vert="horz" wrap="square" lIns="91425" tIns="91425" rIns="91425" bIns="91425" numCol="1" anchor="t" anchorCtr="0" compatLnSpc="1">
            <a:prstTxWarp prst="textNoShape">
              <a:avLst/>
            </a:prstTxWarp>
            <a:noAutofit/>
          </a:bodyPr>
          <a:lstStyle>
            <a:lvl1pPr lvl="0" algn="l" defTabSz="457200" rtl="0" eaLnBrk="1" fontAlgn="base" hangingPunct="1">
              <a:spcBef>
                <a:spcPts val="0"/>
              </a:spcBef>
              <a:spcAft>
                <a:spcPct val="0"/>
              </a:spcAft>
              <a:buSzPct val="100000"/>
              <a:defRPr sz="2400" kern="1200">
                <a:solidFill>
                  <a:schemeClr val="tx1"/>
                </a:solidFill>
                <a:latin typeface="Arial"/>
                <a:ea typeface="ＭＳ Ｐゴシック" charset="-128"/>
                <a:cs typeface="Arial"/>
              </a:defRPr>
            </a:lvl1pPr>
            <a:lvl2pPr lvl="1"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2pPr>
            <a:lvl3pPr lvl="2"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3pPr>
            <a:lvl4pPr lvl="3"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4pPr>
            <a:lvl5pPr lvl="4"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5pPr>
            <a:lvl6pPr marL="457200" lvl="5"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6pPr>
            <a:lvl7pPr marL="914400" lvl="6"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7pPr>
            <a:lvl8pPr marL="1371600" lvl="7"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8pPr>
            <a:lvl9pPr marL="1828800" lvl="8"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9pPr>
          </a:lstStyle>
          <a:p>
            <a:r>
              <a:rPr lang="en" dirty="0" smtClean="0"/>
              <a:t>Modeling the Ecosystem</a:t>
            </a:r>
            <a:endParaRPr lang="en" dirty="0"/>
          </a:p>
        </p:txBody>
      </p:sp>
    </p:spTree>
    <p:extLst>
      <p:ext uri="{BB962C8B-B14F-4D97-AF65-F5344CB8AC3E}">
        <p14:creationId xmlns:p14="http://schemas.microsoft.com/office/powerpoint/2010/main" val="12508580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Status</a:t>
            </a:r>
            <a:endParaRPr lang="en-US" dirty="0"/>
          </a:p>
        </p:txBody>
      </p:sp>
      <p:sp>
        <p:nvSpPr>
          <p:cNvPr id="3" name="Content Placeholder 2"/>
          <p:cNvSpPr>
            <a:spLocks noGrp="1"/>
          </p:cNvSpPr>
          <p:nvPr>
            <p:ph idx="1"/>
          </p:nvPr>
        </p:nvSpPr>
        <p:spPr>
          <a:xfrm>
            <a:off x="258552" y="1205186"/>
            <a:ext cx="8623005" cy="4981354"/>
          </a:xfrm>
        </p:spPr>
        <p:txBody>
          <a:bodyPr/>
          <a:lstStyle/>
          <a:p>
            <a:r>
              <a:rPr lang="en-US" sz="2400" dirty="0" smtClean="0"/>
              <a:t>Team intro/attendees</a:t>
            </a:r>
          </a:p>
          <a:p>
            <a:pPr lvl="1"/>
            <a:r>
              <a:rPr lang="en-US" sz="2000" dirty="0" smtClean="0"/>
              <a:t>BBN- Matt Gillen, </a:t>
            </a:r>
            <a:r>
              <a:rPr lang="en-US" sz="2000" dirty="0" err="1" smtClean="0"/>
              <a:t>Partha</a:t>
            </a:r>
            <a:r>
              <a:rPr lang="en-US" sz="2000" dirty="0" smtClean="0"/>
              <a:t> Pal, Peter </a:t>
            </a:r>
            <a:r>
              <a:rPr lang="en-US" sz="2000" dirty="0" err="1" smtClean="0"/>
              <a:t>Samouelian</a:t>
            </a:r>
            <a:r>
              <a:rPr lang="en-US" sz="2000" dirty="0" smtClean="0"/>
              <a:t>, Austin Wellman (Platform, CP, Integration + TA2, TA3)</a:t>
            </a:r>
          </a:p>
          <a:p>
            <a:pPr lvl="1"/>
            <a:r>
              <a:rPr lang="en-US" sz="2000" dirty="0" err="1" smtClean="0"/>
              <a:t>Securboration</a:t>
            </a:r>
            <a:r>
              <a:rPr lang="en-US" sz="2000" dirty="0" smtClean="0"/>
              <a:t> - Lee Krause, Jacob Staples (TA2, TA3)</a:t>
            </a:r>
          </a:p>
          <a:p>
            <a:pPr lvl="1"/>
            <a:r>
              <a:rPr lang="en-US" sz="2000" dirty="0" smtClean="0"/>
              <a:t>OSU- </a:t>
            </a:r>
            <a:r>
              <a:rPr lang="en-US" sz="2000" dirty="0" err="1" smtClean="0"/>
              <a:t>Arpit</a:t>
            </a:r>
            <a:r>
              <a:rPr lang="en-US" sz="2000" dirty="0" smtClean="0"/>
              <a:t> Christi, </a:t>
            </a:r>
            <a:r>
              <a:rPr lang="en-US" sz="2000" dirty="0" err="1" smtClean="0"/>
              <a:t>Arash</a:t>
            </a:r>
            <a:r>
              <a:rPr lang="en-US" sz="2000" dirty="0" smtClean="0"/>
              <a:t> </a:t>
            </a:r>
            <a:r>
              <a:rPr lang="en-US" sz="2000" dirty="0" err="1" smtClean="0"/>
              <a:t>Termehchy</a:t>
            </a:r>
            <a:r>
              <a:rPr lang="en-US" sz="2000" dirty="0" smtClean="0"/>
              <a:t> (TA2, TA3)</a:t>
            </a:r>
          </a:p>
          <a:p>
            <a:pPr lvl="1"/>
            <a:r>
              <a:rPr lang="en-US" sz="2000" dirty="0" smtClean="0"/>
              <a:t>Vanderbilt- Doug Schmidt, Fred </a:t>
            </a:r>
            <a:r>
              <a:rPr lang="en-US" sz="2000" dirty="0" err="1" smtClean="0"/>
              <a:t>Eisele</a:t>
            </a:r>
            <a:r>
              <a:rPr lang="en-US" sz="2000" dirty="0" smtClean="0"/>
              <a:t> (TA2, TA3)</a:t>
            </a:r>
          </a:p>
          <a:p>
            <a:pPr lvl="1"/>
            <a:r>
              <a:rPr lang="en-US" sz="2000" dirty="0" smtClean="0"/>
              <a:t>Syracuse – Yue </a:t>
            </a:r>
            <a:r>
              <a:rPr lang="en-US" sz="2000" dirty="0" err="1" smtClean="0"/>
              <a:t>Duan</a:t>
            </a:r>
            <a:r>
              <a:rPr lang="en-US" sz="2000" dirty="0" smtClean="0"/>
              <a:t> (TA2, TA3)</a:t>
            </a:r>
            <a:endParaRPr lang="en-US" sz="2000"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4</a:t>
            </a:fld>
            <a:endParaRPr lang="en-US"/>
          </a:p>
        </p:txBody>
      </p:sp>
      <p:sp>
        <p:nvSpPr>
          <p:cNvPr id="5" name="TextBox 4"/>
          <p:cNvSpPr txBox="1"/>
          <p:nvPr/>
        </p:nvSpPr>
        <p:spPr>
          <a:xfrm>
            <a:off x="4356100" y="258873"/>
            <a:ext cx="1497724" cy="646331"/>
          </a:xfrm>
          <a:prstGeom prst="rect">
            <a:avLst/>
          </a:prstGeom>
          <a:solidFill>
            <a:srgbClr val="FF0000"/>
          </a:solidFill>
        </p:spPr>
        <p:txBody>
          <a:bodyPr wrap="square" rtlCol="0">
            <a:spAutoFit/>
          </a:bodyPr>
          <a:lstStyle/>
          <a:p>
            <a:r>
              <a:rPr lang="en-US" b="1" dirty="0" smtClean="0">
                <a:solidFill>
                  <a:schemeClr val="bg1"/>
                </a:solidFill>
              </a:rPr>
              <a:t>Suggest deletion</a:t>
            </a:r>
            <a:endParaRPr lang="en-US" b="1" dirty="0">
              <a:solidFill>
                <a:schemeClr val="bg1"/>
              </a:solidFill>
            </a:endParaRPr>
          </a:p>
        </p:txBody>
      </p:sp>
    </p:spTree>
    <p:extLst>
      <p:ext uri="{BB962C8B-B14F-4D97-AF65-F5344CB8AC3E}">
        <p14:creationId xmlns:p14="http://schemas.microsoft.com/office/powerpoint/2010/main" val="31260290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389"/>
        <p:cNvGrpSpPr/>
        <p:nvPr/>
      </p:nvGrpSpPr>
      <p:grpSpPr>
        <a:xfrm>
          <a:off x="0" y="0"/>
          <a:ext cx="0" cy="0"/>
          <a:chOff x="0" y="0"/>
          <a:chExt cx="0" cy="0"/>
        </a:xfrm>
      </p:grpSpPr>
      <p:sp>
        <p:nvSpPr>
          <p:cNvPr id="392" name="Shape 392"/>
          <p:cNvSpPr txBox="1"/>
          <p:nvPr/>
        </p:nvSpPr>
        <p:spPr>
          <a:xfrm>
            <a:off x="303900" y="4028225"/>
            <a:ext cx="3618300" cy="15114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 sz="1800">
                <a:solidFill>
                  <a:srgbClr val="980000"/>
                </a:solidFill>
              </a:rPr>
              <a:t>Component construction model</a:t>
            </a:r>
          </a:p>
          <a:p>
            <a:pPr marL="114300" lvl="0" indent="0" rtl="0">
              <a:lnSpc>
                <a:spcPct val="115000"/>
              </a:lnSpc>
              <a:spcBef>
                <a:spcPts val="0"/>
              </a:spcBef>
              <a:buNone/>
            </a:pPr>
            <a:r>
              <a:rPr lang="en" sz="1800">
                <a:solidFill>
                  <a:schemeClr val="dk1"/>
                </a:solidFill>
              </a:rPr>
              <a:t>How are DFU’s composited to form components?</a:t>
            </a:r>
          </a:p>
        </p:txBody>
      </p:sp>
      <p:pic>
        <p:nvPicPr>
          <p:cNvPr id="393" name="Shape 393" descr="component.png"/>
          <p:cNvPicPr preferRelativeResize="0"/>
          <p:nvPr/>
        </p:nvPicPr>
        <p:blipFill>
          <a:blip r:embed="rId3">
            <a:alphaModFix/>
          </a:blip>
          <a:stretch>
            <a:fillRect/>
          </a:stretch>
        </p:blipFill>
        <p:spPr>
          <a:xfrm>
            <a:off x="4527030" y="1738859"/>
            <a:ext cx="4314590" cy="3090118"/>
          </a:xfrm>
          <a:prstGeom prst="rect">
            <a:avLst/>
          </a:prstGeom>
          <a:noFill/>
          <a:ln>
            <a:noFill/>
          </a:ln>
        </p:spPr>
      </p:pic>
      <p:sp>
        <p:nvSpPr>
          <p:cNvPr id="394" name="Shape 394"/>
          <p:cNvSpPr txBox="1"/>
          <p:nvPr/>
        </p:nvSpPr>
        <p:spPr>
          <a:xfrm>
            <a:off x="575000" y="6083915"/>
            <a:ext cx="8239800" cy="378000"/>
          </a:xfrm>
          <a:prstGeom prst="rect">
            <a:avLst/>
          </a:prstGeom>
          <a:solidFill>
            <a:srgbClr val="FFFF00"/>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None/>
            </a:pPr>
            <a:r>
              <a:rPr lang="en" sz="1600" b="1"/>
              <a:t>The components are assembled.</a:t>
            </a:r>
          </a:p>
        </p:txBody>
      </p:sp>
      <p:sp>
        <p:nvSpPr>
          <p:cNvPr id="9" name="Shape 302"/>
          <p:cNvSpPr txBox="1">
            <a:spLocks noGrp="1"/>
          </p:cNvSpPr>
          <p:nvPr>
            <p:ph type="body" idx="1"/>
          </p:nvPr>
        </p:nvSpPr>
        <p:spPr>
          <a:xfrm>
            <a:off x="227700" y="1185535"/>
            <a:ext cx="3618300" cy="1984500"/>
          </a:xfrm>
          <a:prstGeom prst="rect">
            <a:avLst/>
          </a:prstGeom>
        </p:spPr>
        <p:txBody>
          <a:bodyPr lIns="91425" tIns="91425" rIns="91425" bIns="91425" anchor="t" anchorCtr="0">
            <a:noAutofit/>
          </a:bodyPr>
          <a:lstStyle/>
          <a:p>
            <a:pPr marL="457200" lvl="0" indent="-317500">
              <a:spcBef>
                <a:spcPts val="0"/>
              </a:spcBef>
              <a:buSzPct val="100000"/>
            </a:pPr>
            <a:r>
              <a:rPr lang="en" sz="1400" dirty="0">
                <a:solidFill>
                  <a:schemeClr val="bg2"/>
                </a:solidFill>
              </a:rPr>
              <a:t>What is the ecosystem?</a:t>
            </a:r>
          </a:p>
          <a:p>
            <a:pPr marL="457200" lvl="0" indent="-317500">
              <a:spcBef>
                <a:spcPts val="0"/>
              </a:spcBef>
              <a:buSzPct val="100000"/>
            </a:pPr>
            <a:r>
              <a:rPr lang="en" sz="1400" dirty="0">
                <a:solidFill>
                  <a:schemeClr val="bg2"/>
                </a:solidFill>
              </a:rPr>
              <a:t>Why is the ecosystem important?</a:t>
            </a:r>
          </a:p>
          <a:p>
            <a:pPr marL="457200" lvl="0" indent="-317500">
              <a:spcBef>
                <a:spcPts val="0"/>
              </a:spcBef>
              <a:buSzPct val="100000"/>
            </a:pPr>
            <a:r>
              <a:rPr lang="en" sz="1400" dirty="0"/>
              <a:t>What have we done to model the ecosystem?</a:t>
            </a:r>
          </a:p>
          <a:p>
            <a:pPr marL="457200" lvl="0" indent="-317500">
              <a:spcBef>
                <a:spcPts val="0"/>
              </a:spcBef>
              <a:buSzPct val="100000"/>
            </a:pPr>
            <a:r>
              <a:rPr lang="en" sz="1400" dirty="0">
                <a:solidFill>
                  <a:schemeClr val="bg2"/>
                </a:solidFill>
              </a:rPr>
              <a:t>What next?</a:t>
            </a:r>
          </a:p>
          <a:p>
            <a:pPr lvl="0">
              <a:spcBef>
                <a:spcPts val="0"/>
              </a:spcBef>
              <a:buNone/>
            </a:pPr>
            <a:endParaRPr dirty="0"/>
          </a:p>
        </p:txBody>
      </p:sp>
      <p:sp>
        <p:nvSpPr>
          <p:cNvPr id="10" name="Shape 247"/>
          <p:cNvSpPr txBox="1">
            <a:spLocks/>
          </p:cNvSpPr>
          <p:nvPr/>
        </p:nvSpPr>
        <p:spPr bwMode="auto">
          <a:xfrm>
            <a:off x="235500" y="440966"/>
            <a:ext cx="4455936" cy="763500"/>
          </a:xfrm>
          <a:prstGeom prst="rect">
            <a:avLst/>
          </a:prstGeom>
          <a:noFill/>
          <a:ln w="9525">
            <a:noFill/>
            <a:miter lim="800000"/>
            <a:headEnd/>
            <a:tailEnd/>
          </a:ln>
        </p:spPr>
        <p:txBody>
          <a:bodyPr vert="horz" wrap="square" lIns="91425" tIns="91425" rIns="91425" bIns="91425" numCol="1" anchor="t" anchorCtr="0" compatLnSpc="1">
            <a:prstTxWarp prst="textNoShape">
              <a:avLst/>
            </a:prstTxWarp>
            <a:noAutofit/>
          </a:bodyPr>
          <a:lstStyle>
            <a:lvl1pPr lvl="0" algn="l" defTabSz="457200" rtl="0" eaLnBrk="1" fontAlgn="base" hangingPunct="1">
              <a:spcBef>
                <a:spcPts val="0"/>
              </a:spcBef>
              <a:spcAft>
                <a:spcPct val="0"/>
              </a:spcAft>
              <a:buSzPct val="100000"/>
              <a:defRPr sz="2400" kern="1200">
                <a:solidFill>
                  <a:schemeClr val="tx1"/>
                </a:solidFill>
                <a:latin typeface="Arial"/>
                <a:ea typeface="ＭＳ Ｐゴシック" charset="-128"/>
                <a:cs typeface="Arial"/>
              </a:defRPr>
            </a:lvl1pPr>
            <a:lvl2pPr lvl="1"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2pPr>
            <a:lvl3pPr lvl="2"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3pPr>
            <a:lvl4pPr lvl="3"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4pPr>
            <a:lvl5pPr lvl="4"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5pPr>
            <a:lvl6pPr marL="457200" lvl="5"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6pPr>
            <a:lvl7pPr marL="914400" lvl="6"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7pPr>
            <a:lvl8pPr marL="1371600" lvl="7"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8pPr>
            <a:lvl9pPr marL="1828800" lvl="8"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9pPr>
          </a:lstStyle>
          <a:p>
            <a:r>
              <a:rPr lang="en" dirty="0" smtClean="0"/>
              <a:t>Modeling the Ecosystem</a:t>
            </a:r>
            <a:endParaRPr lang="en" dirty="0"/>
          </a:p>
        </p:txBody>
      </p:sp>
    </p:spTree>
    <p:extLst>
      <p:ext uri="{BB962C8B-B14F-4D97-AF65-F5344CB8AC3E}">
        <p14:creationId xmlns:p14="http://schemas.microsoft.com/office/powerpoint/2010/main" val="10311545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401" name="Shape 401"/>
          <p:cNvSpPr txBox="1"/>
          <p:nvPr/>
        </p:nvSpPr>
        <p:spPr>
          <a:xfrm>
            <a:off x="321650" y="4028224"/>
            <a:ext cx="3438000" cy="1383900"/>
          </a:xfrm>
          <a:prstGeom prst="rect">
            <a:avLst/>
          </a:prstGeom>
          <a:noFill/>
          <a:ln>
            <a:noFill/>
          </a:ln>
        </p:spPr>
        <p:txBody>
          <a:bodyPr lIns="91425" tIns="91425" rIns="91425" bIns="91425" anchor="ctr" anchorCtr="0">
            <a:noAutofit/>
          </a:bodyPr>
          <a:lstStyle/>
          <a:p>
            <a:pPr lvl="0" rtl="0">
              <a:lnSpc>
                <a:spcPct val="115000"/>
              </a:lnSpc>
              <a:spcBef>
                <a:spcPts val="0"/>
              </a:spcBef>
              <a:buClr>
                <a:schemeClr val="dk1"/>
              </a:buClr>
              <a:buSzPct val="61111"/>
              <a:buFont typeface="Arial"/>
              <a:buNone/>
            </a:pPr>
            <a:r>
              <a:rPr lang="en" sz="1800">
                <a:solidFill>
                  <a:srgbClr val="980000"/>
                </a:solidFill>
              </a:rPr>
              <a:t>Package model</a:t>
            </a:r>
          </a:p>
          <a:p>
            <a:pPr marL="114300" lvl="0" indent="0" rtl="0">
              <a:lnSpc>
                <a:spcPct val="115000"/>
              </a:lnSpc>
              <a:spcBef>
                <a:spcPts val="0"/>
              </a:spcBef>
              <a:buNone/>
            </a:pPr>
            <a:r>
              <a:rPr lang="en" sz="1800">
                <a:solidFill>
                  <a:schemeClr val="dk1"/>
                </a:solidFill>
              </a:rPr>
              <a:t>How are components are composited to form executables?</a:t>
            </a:r>
          </a:p>
        </p:txBody>
      </p:sp>
      <p:pic>
        <p:nvPicPr>
          <p:cNvPr id="402" name="Shape 402" descr="package.png"/>
          <p:cNvPicPr preferRelativeResize="0"/>
          <p:nvPr/>
        </p:nvPicPr>
        <p:blipFill>
          <a:blip r:embed="rId3">
            <a:alphaModFix/>
          </a:blip>
          <a:stretch>
            <a:fillRect/>
          </a:stretch>
        </p:blipFill>
        <p:spPr>
          <a:xfrm>
            <a:off x="4437088" y="2359679"/>
            <a:ext cx="4346909" cy="2778883"/>
          </a:xfrm>
          <a:prstGeom prst="rect">
            <a:avLst/>
          </a:prstGeom>
          <a:noFill/>
          <a:ln>
            <a:noFill/>
          </a:ln>
        </p:spPr>
      </p:pic>
      <p:sp>
        <p:nvSpPr>
          <p:cNvPr id="403" name="Shape 403"/>
          <p:cNvSpPr txBox="1"/>
          <p:nvPr/>
        </p:nvSpPr>
        <p:spPr>
          <a:xfrm>
            <a:off x="575000" y="6053935"/>
            <a:ext cx="8239800" cy="378000"/>
          </a:xfrm>
          <a:prstGeom prst="rect">
            <a:avLst/>
          </a:prstGeom>
          <a:solidFill>
            <a:srgbClr val="FFFF00"/>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None/>
            </a:pPr>
            <a:r>
              <a:rPr lang="en" sz="1600" b="1"/>
              <a:t>The components are combined to form packages for specific purposes.</a:t>
            </a:r>
          </a:p>
        </p:txBody>
      </p:sp>
      <p:sp>
        <p:nvSpPr>
          <p:cNvPr id="9" name="Shape 302"/>
          <p:cNvSpPr txBox="1">
            <a:spLocks noGrp="1"/>
          </p:cNvSpPr>
          <p:nvPr>
            <p:ph type="body" idx="1"/>
          </p:nvPr>
        </p:nvSpPr>
        <p:spPr>
          <a:xfrm>
            <a:off x="227700" y="1185535"/>
            <a:ext cx="3618300" cy="1984500"/>
          </a:xfrm>
          <a:prstGeom prst="rect">
            <a:avLst/>
          </a:prstGeom>
        </p:spPr>
        <p:txBody>
          <a:bodyPr lIns="91425" tIns="91425" rIns="91425" bIns="91425" anchor="t" anchorCtr="0">
            <a:noAutofit/>
          </a:bodyPr>
          <a:lstStyle/>
          <a:p>
            <a:pPr marL="457200" lvl="0" indent="-317500">
              <a:spcBef>
                <a:spcPts val="0"/>
              </a:spcBef>
              <a:buSzPct val="100000"/>
            </a:pPr>
            <a:r>
              <a:rPr lang="en" sz="1400" dirty="0">
                <a:solidFill>
                  <a:schemeClr val="bg1">
                    <a:lumMod val="85000"/>
                  </a:schemeClr>
                </a:solidFill>
              </a:rPr>
              <a:t>What is the ecosystem?</a:t>
            </a:r>
          </a:p>
          <a:p>
            <a:pPr marL="457200" lvl="0" indent="-317500">
              <a:spcBef>
                <a:spcPts val="0"/>
              </a:spcBef>
              <a:buSzPct val="100000"/>
            </a:pPr>
            <a:r>
              <a:rPr lang="en" sz="1400" dirty="0">
                <a:solidFill>
                  <a:schemeClr val="bg1">
                    <a:lumMod val="85000"/>
                  </a:schemeClr>
                </a:solidFill>
              </a:rPr>
              <a:t>Why is the ecosystem important?</a:t>
            </a:r>
          </a:p>
          <a:p>
            <a:pPr marL="457200" lvl="0" indent="-317500">
              <a:spcBef>
                <a:spcPts val="0"/>
              </a:spcBef>
              <a:buSzPct val="100000"/>
            </a:pPr>
            <a:r>
              <a:rPr lang="en" sz="1400" dirty="0"/>
              <a:t>What have we done to model the ecosystem?</a:t>
            </a:r>
          </a:p>
          <a:p>
            <a:pPr marL="457200" lvl="0" indent="-317500">
              <a:spcBef>
                <a:spcPts val="0"/>
              </a:spcBef>
              <a:buSzPct val="100000"/>
            </a:pPr>
            <a:r>
              <a:rPr lang="en" sz="1400" dirty="0">
                <a:solidFill>
                  <a:schemeClr val="bg1">
                    <a:lumMod val="85000"/>
                  </a:schemeClr>
                </a:solidFill>
              </a:rPr>
              <a:t>What next?</a:t>
            </a:r>
          </a:p>
          <a:p>
            <a:pPr lvl="0">
              <a:spcBef>
                <a:spcPts val="0"/>
              </a:spcBef>
              <a:buNone/>
            </a:pPr>
            <a:endParaRPr dirty="0"/>
          </a:p>
        </p:txBody>
      </p:sp>
      <p:sp>
        <p:nvSpPr>
          <p:cNvPr id="10" name="Shape 247"/>
          <p:cNvSpPr txBox="1">
            <a:spLocks/>
          </p:cNvSpPr>
          <p:nvPr/>
        </p:nvSpPr>
        <p:spPr bwMode="auto">
          <a:xfrm>
            <a:off x="235500" y="440966"/>
            <a:ext cx="4455936" cy="763500"/>
          </a:xfrm>
          <a:prstGeom prst="rect">
            <a:avLst/>
          </a:prstGeom>
          <a:noFill/>
          <a:ln w="9525">
            <a:noFill/>
            <a:miter lim="800000"/>
            <a:headEnd/>
            <a:tailEnd/>
          </a:ln>
        </p:spPr>
        <p:txBody>
          <a:bodyPr vert="horz" wrap="square" lIns="91425" tIns="91425" rIns="91425" bIns="91425" numCol="1" anchor="t" anchorCtr="0" compatLnSpc="1">
            <a:prstTxWarp prst="textNoShape">
              <a:avLst/>
            </a:prstTxWarp>
            <a:noAutofit/>
          </a:bodyPr>
          <a:lstStyle>
            <a:lvl1pPr lvl="0" algn="l" defTabSz="457200" rtl="0" eaLnBrk="1" fontAlgn="base" hangingPunct="1">
              <a:spcBef>
                <a:spcPts val="0"/>
              </a:spcBef>
              <a:spcAft>
                <a:spcPct val="0"/>
              </a:spcAft>
              <a:buSzPct val="100000"/>
              <a:defRPr sz="2400" kern="1200">
                <a:solidFill>
                  <a:schemeClr val="tx1"/>
                </a:solidFill>
                <a:latin typeface="Arial"/>
                <a:ea typeface="ＭＳ Ｐゴシック" charset="-128"/>
                <a:cs typeface="Arial"/>
              </a:defRPr>
            </a:lvl1pPr>
            <a:lvl2pPr lvl="1"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2pPr>
            <a:lvl3pPr lvl="2"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3pPr>
            <a:lvl4pPr lvl="3"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4pPr>
            <a:lvl5pPr lvl="4"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5pPr>
            <a:lvl6pPr marL="457200" lvl="5"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6pPr>
            <a:lvl7pPr marL="914400" lvl="6"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7pPr>
            <a:lvl8pPr marL="1371600" lvl="7"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8pPr>
            <a:lvl9pPr marL="1828800" lvl="8"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9pPr>
          </a:lstStyle>
          <a:p>
            <a:r>
              <a:rPr lang="en" dirty="0" smtClean="0"/>
              <a:t>Modeling the Ecosystem</a:t>
            </a:r>
            <a:endParaRPr lang="en" dirty="0"/>
          </a:p>
        </p:txBody>
      </p:sp>
    </p:spTree>
    <p:extLst>
      <p:ext uri="{BB962C8B-B14F-4D97-AF65-F5344CB8AC3E}">
        <p14:creationId xmlns:p14="http://schemas.microsoft.com/office/powerpoint/2010/main" val="395373225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Shape 408"/>
          <p:cNvSpPr txBox="1"/>
          <p:nvPr/>
        </p:nvSpPr>
        <p:spPr>
          <a:xfrm>
            <a:off x="317850" y="3974049"/>
            <a:ext cx="3438000" cy="11169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 sz="1800">
                <a:solidFill>
                  <a:srgbClr val="980000"/>
                </a:solidFill>
              </a:rPr>
              <a:t>Network topology model</a:t>
            </a:r>
          </a:p>
          <a:p>
            <a:pPr marL="114300" lvl="0" indent="0" rtl="0">
              <a:lnSpc>
                <a:spcPct val="115000"/>
              </a:lnSpc>
              <a:spcBef>
                <a:spcPts val="0"/>
              </a:spcBef>
              <a:buNone/>
            </a:pPr>
            <a:r>
              <a:rPr lang="en" sz="1800">
                <a:solidFill>
                  <a:schemeClr val="dk1"/>
                </a:solidFill>
              </a:rPr>
              <a:t>Along what paths are devices able to communicate?</a:t>
            </a:r>
          </a:p>
        </p:txBody>
      </p:sp>
      <p:pic>
        <p:nvPicPr>
          <p:cNvPr id="411" name="Shape 411" descr="network.png"/>
          <p:cNvPicPr preferRelativeResize="0"/>
          <p:nvPr/>
        </p:nvPicPr>
        <p:blipFill>
          <a:blip r:embed="rId3">
            <a:alphaModFix/>
          </a:blip>
          <a:stretch>
            <a:fillRect/>
          </a:stretch>
        </p:blipFill>
        <p:spPr>
          <a:xfrm>
            <a:off x="4879174" y="1185535"/>
            <a:ext cx="3438000" cy="4660630"/>
          </a:xfrm>
          <a:prstGeom prst="rect">
            <a:avLst/>
          </a:prstGeom>
          <a:noFill/>
          <a:ln>
            <a:noFill/>
          </a:ln>
        </p:spPr>
      </p:pic>
      <p:sp>
        <p:nvSpPr>
          <p:cNvPr id="412" name="Shape 412"/>
          <p:cNvSpPr txBox="1"/>
          <p:nvPr/>
        </p:nvSpPr>
        <p:spPr>
          <a:xfrm>
            <a:off x="575000" y="6053934"/>
            <a:ext cx="8239800" cy="378000"/>
          </a:xfrm>
          <a:prstGeom prst="rect">
            <a:avLst/>
          </a:prstGeom>
          <a:solidFill>
            <a:srgbClr val="FFFF00"/>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None/>
            </a:pPr>
            <a:r>
              <a:rPr lang="en" sz="1600" b="1"/>
              <a:t>The network names hardware and their locations.</a:t>
            </a:r>
          </a:p>
        </p:txBody>
      </p:sp>
      <p:sp>
        <p:nvSpPr>
          <p:cNvPr id="7" name="Shape 302"/>
          <p:cNvSpPr txBox="1">
            <a:spLocks/>
          </p:cNvSpPr>
          <p:nvPr/>
        </p:nvSpPr>
        <p:spPr>
          <a:xfrm>
            <a:off x="227700" y="1185535"/>
            <a:ext cx="3618300" cy="1984500"/>
          </a:xfrm>
          <a:prstGeom prst="rect">
            <a:avLst/>
          </a:prstGeom>
        </p:spPr>
        <p:txBody>
          <a:bodyPr lIns="91425" tIns="91425" rIns="91425" bIns="91425" anchor="t" anchorCtr="0">
            <a:noAutofit/>
          </a:bodyPr>
          <a:lstStyle>
            <a:lvl1pPr marL="342900" indent="-342900" algn="l" defTabSz="457200" rtl="0" eaLnBrk="1" fontAlgn="base" hangingPunct="1">
              <a:spcBef>
                <a:spcPct val="20000"/>
              </a:spcBef>
              <a:spcAft>
                <a:spcPct val="0"/>
              </a:spcAft>
              <a:buFont typeface="Arial" charset="0"/>
              <a:buChar char="•"/>
              <a:defRPr sz="2800" kern="1200">
                <a:solidFill>
                  <a:schemeClr val="tx1"/>
                </a:solidFill>
                <a:latin typeface="Arial"/>
                <a:ea typeface="ＭＳ Ｐゴシック" charset="-128"/>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128"/>
                <a:cs typeface="Arial"/>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128"/>
                <a:cs typeface="Arial"/>
              </a:defRPr>
            </a:lvl3pPr>
            <a:lvl4pPr marL="16002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128"/>
                <a:cs typeface="Arial"/>
              </a:defRPr>
            </a:lvl4pPr>
            <a:lvl5pPr marL="20574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317500">
              <a:spcBef>
                <a:spcPts val="0"/>
              </a:spcBef>
              <a:buSzPct val="100000"/>
            </a:pPr>
            <a:r>
              <a:rPr lang="en-US" sz="1400" dirty="0" smtClean="0">
                <a:solidFill>
                  <a:schemeClr val="bg1">
                    <a:lumMod val="85000"/>
                  </a:schemeClr>
                </a:solidFill>
              </a:rPr>
              <a:t>What is the ecosystem?</a:t>
            </a:r>
          </a:p>
          <a:p>
            <a:pPr marL="457200" indent="-317500">
              <a:spcBef>
                <a:spcPts val="0"/>
              </a:spcBef>
              <a:buSzPct val="100000"/>
            </a:pPr>
            <a:r>
              <a:rPr lang="en-US" sz="1400" dirty="0" smtClean="0">
                <a:solidFill>
                  <a:schemeClr val="bg1">
                    <a:lumMod val="85000"/>
                  </a:schemeClr>
                </a:solidFill>
              </a:rPr>
              <a:t>Why is the ecosystem important?</a:t>
            </a:r>
          </a:p>
          <a:p>
            <a:pPr marL="457200" indent="-317500">
              <a:spcBef>
                <a:spcPts val="0"/>
              </a:spcBef>
              <a:buSzPct val="100000"/>
            </a:pPr>
            <a:r>
              <a:rPr lang="en-US" sz="1400" dirty="0" smtClean="0"/>
              <a:t>What have we done to model the ecosystem?</a:t>
            </a:r>
          </a:p>
          <a:p>
            <a:pPr marL="457200" indent="-317500">
              <a:spcBef>
                <a:spcPts val="0"/>
              </a:spcBef>
              <a:buSzPct val="100000"/>
            </a:pPr>
            <a:r>
              <a:rPr lang="en-US" sz="1400" dirty="0" smtClean="0">
                <a:solidFill>
                  <a:schemeClr val="bg1">
                    <a:lumMod val="85000"/>
                  </a:schemeClr>
                </a:solidFill>
              </a:rPr>
              <a:t>What next?</a:t>
            </a:r>
          </a:p>
          <a:p>
            <a:pPr>
              <a:spcBef>
                <a:spcPts val="0"/>
              </a:spcBef>
              <a:buFont typeface="Arial" charset="0"/>
              <a:buNone/>
            </a:pPr>
            <a:endParaRPr lang="en-US" dirty="0"/>
          </a:p>
        </p:txBody>
      </p:sp>
      <p:sp>
        <p:nvSpPr>
          <p:cNvPr id="8" name="Shape 247"/>
          <p:cNvSpPr txBox="1">
            <a:spLocks/>
          </p:cNvSpPr>
          <p:nvPr/>
        </p:nvSpPr>
        <p:spPr bwMode="auto">
          <a:xfrm>
            <a:off x="235500" y="440966"/>
            <a:ext cx="4455936" cy="763500"/>
          </a:xfrm>
          <a:prstGeom prst="rect">
            <a:avLst/>
          </a:prstGeom>
          <a:noFill/>
          <a:ln w="9525">
            <a:noFill/>
            <a:miter lim="800000"/>
            <a:headEnd/>
            <a:tailEnd/>
          </a:ln>
        </p:spPr>
        <p:txBody>
          <a:bodyPr vert="horz" wrap="square" lIns="91425" tIns="91425" rIns="91425" bIns="91425" numCol="1" anchor="t" anchorCtr="0" compatLnSpc="1">
            <a:prstTxWarp prst="textNoShape">
              <a:avLst/>
            </a:prstTxWarp>
            <a:noAutofit/>
          </a:bodyPr>
          <a:lstStyle>
            <a:lvl1pPr lvl="0" algn="l" defTabSz="457200" rtl="0" eaLnBrk="1" fontAlgn="base" hangingPunct="1">
              <a:spcBef>
                <a:spcPts val="0"/>
              </a:spcBef>
              <a:spcAft>
                <a:spcPct val="0"/>
              </a:spcAft>
              <a:buSzPct val="100000"/>
              <a:defRPr sz="2400" kern="1200">
                <a:solidFill>
                  <a:schemeClr val="tx1"/>
                </a:solidFill>
                <a:latin typeface="Arial"/>
                <a:ea typeface="ＭＳ Ｐゴシック" charset="-128"/>
                <a:cs typeface="Arial"/>
              </a:defRPr>
            </a:lvl1pPr>
            <a:lvl2pPr lvl="1"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2pPr>
            <a:lvl3pPr lvl="2"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3pPr>
            <a:lvl4pPr lvl="3"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4pPr>
            <a:lvl5pPr lvl="4"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5pPr>
            <a:lvl6pPr marL="457200" lvl="5"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6pPr>
            <a:lvl7pPr marL="914400" lvl="6"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7pPr>
            <a:lvl8pPr marL="1371600" lvl="7"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8pPr>
            <a:lvl9pPr marL="1828800" lvl="8"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9pPr>
          </a:lstStyle>
          <a:p>
            <a:r>
              <a:rPr lang="en" dirty="0" smtClean="0"/>
              <a:t>Modeling the Ecosystem</a:t>
            </a:r>
            <a:endParaRPr lang="en" dirty="0"/>
          </a:p>
        </p:txBody>
      </p:sp>
    </p:spTree>
    <p:extLst>
      <p:ext uri="{BB962C8B-B14F-4D97-AF65-F5344CB8AC3E}">
        <p14:creationId xmlns:p14="http://schemas.microsoft.com/office/powerpoint/2010/main" val="39841810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8" name="Shape 418"/>
          <p:cNvSpPr txBox="1">
            <a:spLocks noGrp="1"/>
          </p:cNvSpPr>
          <p:nvPr>
            <p:ph type="body" idx="1"/>
          </p:nvPr>
        </p:nvSpPr>
        <p:spPr>
          <a:xfrm>
            <a:off x="235501" y="4130973"/>
            <a:ext cx="4254612" cy="1442400"/>
          </a:xfrm>
          <a:prstGeom prst="rect">
            <a:avLst/>
          </a:prstGeom>
        </p:spPr>
        <p:txBody>
          <a:bodyPr lIns="91425" tIns="91425" rIns="91425" bIns="91425" anchor="t" anchorCtr="0">
            <a:noAutofit/>
          </a:bodyPr>
          <a:lstStyle/>
          <a:p>
            <a:pPr marL="457200" lvl="0" indent="-228600">
              <a:spcBef>
                <a:spcPts val="0"/>
              </a:spcBef>
            </a:pPr>
            <a:r>
              <a:rPr lang="en" dirty="0"/>
              <a:t>Formal methods</a:t>
            </a:r>
          </a:p>
          <a:p>
            <a:pPr marL="457200" lvl="0" indent="-228600">
              <a:spcBef>
                <a:spcPts val="0"/>
              </a:spcBef>
            </a:pPr>
            <a:r>
              <a:rPr lang="en" dirty="0"/>
              <a:t>Type systems (DSL)</a:t>
            </a:r>
          </a:p>
          <a:p>
            <a:pPr marL="457200" lvl="0" indent="-228600">
              <a:spcBef>
                <a:spcPts val="0"/>
              </a:spcBef>
            </a:pPr>
            <a:r>
              <a:rPr lang="en" b="1" dirty="0" smtClean="0"/>
              <a:t>Construction following specification</a:t>
            </a:r>
            <a:endParaRPr lang="en" b="1" dirty="0"/>
          </a:p>
          <a:p>
            <a:pPr marL="457200" lvl="0" indent="-228600">
              <a:spcBef>
                <a:spcPts val="0"/>
              </a:spcBef>
            </a:pPr>
            <a:r>
              <a:rPr lang="en" dirty="0"/>
              <a:t>Property-based </a:t>
            </a:r>
            <a:r>
              <a:rPr lang="en" dirty="0" smtClean="0"/>
              <a:t>testing and surveying </a:t>
            </a:r>
            <a:endParaRPr lang="en" dirty="0"/>
          </a:p>
          <a:p>
            <a:pPr marL="457200" lvl="0" indent="-228600" rtl="0">
              <a:spcBef>
                <a:spcPts val="0"/>
              </a:spcBef>
            </a:pPr>
            <a:r>
              <a:rPr lang="en" dirty="0" smtClean="0"/>
              <a:t>Run time observation </a:t>
            </a:r>
            <a:r>
              <a:rPr lang="en" dirty="0"/>
              <a:t>and measurement</a:t>
            </a:r>
          </a:p>
          <a:p>
            <a:pPr lvl="0" rtl="0">
              <a:spcBef>
                <a:spcPts val="0"/>
              </a:spcBef>
              <a:buNone/>
            </a:pPr>
            <a:endParaRPr dirty="0"/>
          </a:p>
        </p:txBody>
      </p:sp>
      <p:pic>
        <p:nvPicPr>
          <p:cNvPr id="419" name="Shape 419"/>
          <p:cNvPicPr preferRelativeResize="0"/>
          <p:nvPr/>
        </p:nvPicPr>
        <p:blipFill>
          <a:blip r:embed="rId3">
            <a:alphaModFix/>
          </a:blip>
          <a:stretch>
            <a:fillRect/>
          </a:stretch>
        </p:blipFill>
        <p:spPr>
          <a:xfrm>
            <a:off x="4022211" y="1086345"/>
            <a:ext cx="3441501" cy="1673286"/>
          </a:xfrm>
          <a:prstGeom prst="rect">
            <a:avLst/>
          </a:prstGeom>
          <a:noFill/>
          <a:ln>
            <a:noFill/>
          </a:ln>
        </p:spPr>
      </p:pic>
      <p:pic>
        <p:nvPicPr>
          <p:cNvPr id="420" name="Shape 420"/>
          <p:cNvPicPr preferRelativeResize="0"/>
          <p:nvPr/>
        </p:nvPicPr>
        <p:blipFill>
          <a:blip r:embed="rId4">
            <a:alphaModFix/>
          </a:blip>
          <a:stretch>
            <a:fillRect/>
          </a:stretch>
        </p:blipFill>
        <p:spPr>
          <a:xfrm>
            <a:off x="4737250" y="3468909"/>
            <a:ext cx="3687823" cy="1859489"/>
          </a:xfrm>
          <a:prstGeom prst="rect">
            <a:avLst/>
          </a:prstGeom>
          <a:noFill/>
          <a:ln>
            <a:noFill/>
          </a:ln>
        </p:spPr>
      </p:pic>
      <p:sp>
        <p:nvSpPr>
          <p:cNvPr id="421" name="Shape 421"/>
          <p:cNvSpPr txBox="1"/>
          <p:nvPr/>
        </p:nvSpPr>
        <p:spPr>
          <a:xfrm>
            <a:off x="4350625" y="2639699"/>
            <a:ext cx="3113100" cy="615483"/>
          </a:xfrm>
          <a:prstGeom prst="rect">
            <a:avLst/>
          </a:prstGeom>
          <a:noFill/>
          <a:ln>
            <a:noFill/>
          </a:ln>
        </p:spPr>
        <p:txBody>
          <a:bodyPr lIns="91425" tIns="91425" rIns="91425" bIns="91425" anchor="t" anchorCtr="0">
            <a:noAutofit/>
          </a:bodyPr>
          <a:lstStyle/>
          <a:p>
            <a:pPr lvl="0">
              <a:spcBef>
                <a:spcPts val="0"/>
              </a:spcBef>
              <a:buNone/>
            </a:pPr>
            <a:r>
              <a:rPr lang="en" dirty="0"/>
              <a:t>Generate script to deploy software to specific devices</a:t>
            </a:r>
          </a:p>
        </p:txBody>
      </p:sp>
      <p:sp>
        <p:nvSpPr>
          <p:cNvPr id="422" name="Shape 422"/>
          <p:cNvSpPr txBox="1"/>
          <p:nvPr/>
        </p:nvSpPr>
        <p:spPr>
          <a:xfrm>
            <a:off x="4737249" y="5093020"/>
            <a:ext cx="3687823" cy="730929"/>
          </a:xfrm>
          <a:prstGeom prst="rect">
            <a:avLst/>
          </a:prstGeom>
          <a:noFill/>
          <a:ln>
            <a:noFill/>
          </a:ln>
        </p:spPr>
        <p:txBody>
          <a:bodyPr lIns="91425" tIns="91425" rIns="91425" bIns="91425" anchor="t" anchorCtr="0">
            <a:noAutofit/>
          </a:bodyPr>
          <a:lstStyle/>
          <a:p>
            <a:pPr lvl="0" rtl="0">
              <a:spcBef>
                <a:spcPts val="0"/>
              </a:spcBef>
              <a:buNone/>
            </a:pPr>
            <a:r>
              <a:rPr lang="en" dirty="0"/>
              <a:t>Construct logger configuration to record and monitor key metrics.</a:t>
            </a:r>
          </a:p>
        </p:txBody>
      </p:sp>
      <p:sp>
        <p:nvSpPr>
          <p:cNvPr id="425" name="Shape 425"/>
          <p:cNvSpPr txBox="1"/>
          <p:nvPr/>
        </p:nvSpPr>
        <p:spPr>
          <a:xfrm>
            <a:off x="575000" y="6068925"/>
            <a:ext cx="8239800" cy="378000"/>
          </a:xfrm>
          <a:prstGeom prst="rect">
            <a:avLst/>
          </a:prstGeom>
          <a:solidFill>
            <a:srgbClr val="FFFF00"/>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None/>
            </a:pPr>
            <a:r>
              <a:rPr lang="en" sz="1600" b="1"/>
              <a:t>The ecosystem mega-model specifies behavior for the constructed system.</a:t>
            </a:r>
          </a:p>
        </p:txBody>
      </p:sp>
      <p:sp>
        <p:nvSpPr>
          <p:cNvPr id="13" name="Shape 302"/>
          <p:cNvSpPr txBox="1">
            <a:spLocks noGrp="1"/>
          </p:cNvSpPr>
          <p:nvPr>
            <p:ph type="body" idx="1"/>
          </p:nvPr>
        </p:nvSpPr>
        <p:spPr>
          <a:xfrm>
            <a:off x="227700" y="1185535"/>
            <a:ext cx="3618300" cy="1984500"/>
          </a:xfrm>
          <a:prstGeom prst="rect">
            <a:avLst/>
          </a:prstGeom>
        </p:spPr>
        <p:txBody>
          <a:bodyPr lIns="91425" tIns="91425" rIns="91425" bIns="91425" anchor="t" anchorCtr="0">
            <a:noAutofit/>
          </a:bodyPr>
          <a:lstStyle/>
          <a:p>
            <a:pPr marL="457200" lvl="0" indent="-317500">
              <a:spcBef>
                <a:spcPts val="0"/>
              </a:spcBef>
              <a:buSzPct val="100000"/>
            </a:pPr>
            <a:r>
              <a:rPr lang="en" sz="1400" dirty="0">
                <a:solidFill>
                  <a:schemeClr val="bg1">
                    <a:lumMod val="85000"/>
                  </a:schemeClr>
                </a:solidFill>
              </a:rPr>
              <a:t>What is the ecosystem?</a:t>
            </a:r>
          </a:p>
          <a:p>
            <a:pPr marL="457200" lvl="0" indent="-317500">
              <a:spcBef>
                <a:spcPts val="0"/>
              </a:spcBef>
              <a:buSzPct val="100000"/>
            </a:pPr>
            <a:r>
              <a:rPr lang="en" sz="1400" dirty="0">
                <a:solidFill>
                  <a:schemeClr val="bg1">
                    <a:lumMod val="85000"/>
                  </a:schemeClr>
                </a:solidFill>
              </a:rPr>
              <a:t>Why is the ecosystem important?</a:t>
            </a:r>
          </a:p>
          <a:p>
            <a:pPr marL="457200" lvl="0" indent="-317500">
              <a:spcBef>
                <a:spcPts val="0"/>
              </a:spcBef>
              <a:buSzPct val="100000"/>
            </a:pPr>
            <a:r>
              <a:rPr lang="en" sz="1400" dirty="0">
                <a:solidFill>
                  <a:schemeClr val="bg1">
                    <a:lumMod val="85000"/>
                  </a:schemeClr>
                </a:solidFill>
              </a:rPr>
              <a:t>What have we done to model the ecosystem?</a:t>
            </a:r>
          </a:p>
          <a:p>
            <a:pPr marL="457200" lvl="0" indent="-317500">
              <a:spcBef>
                <a:spcPts val="0"/>
              </a:spcBef>
              <a:buSzPct val="100000"/>
            </a:pPr>
            <a:r>
              <a:rPr lang="en" sz="1400" dirty="0"/>
              <a:t>What next?</a:t>
            </a:r>
          </a:p>
          <a:p>
            <a:pPr lvl="0">
              <a:spcBef>
                <a:spcPts val="0"/>
              </a:spcBef>
              <a:buNone/>
            </a:pPr>
            <a:endParaRPr dirty="0"/>
          </a:p>
        </p:txBody>
      </p:sp>
      <p:sp>
        <p:nvSpPr>
          <p:cNvPr id="14" name="Shape 247"/>
          <p:cNvSpPr txBox="1">
            <a:spLocks/>
          </p:cNvSpPr>
          <p:nvPr/>
        </p:nvSpPr>
        <p:spPr bwMode="auto">
          <a:xfrm>
            <a:off x="235500" y="440966"/>
            <a:ext cx="4455936" cy="763500"/>
          </a:xfrm>
          <a:prstGeom prst="rect">
            <a:avLst/>
          </a:prstGeom>
          <a:noFill/>
          <a:ln w="9525">
            <a:noFill/>
            <a:miter lim="800000"/>
            <a:headEnd/>
            <a:tailEnd/>
          </a:ln>
        </p:spPr>
        <p:txBody>
          <a:bodyPr vert="horz" wrap="square" lIns="91425" tIns="91425" rIns="91425" bIns="91425" numCol="1" anchor="t" anchorCtr="0" compatLnSpc="1">
            <a:prstTxWarp prst="textNoShape">
              <a:avLst/>
            </a:prstTxWarp>
            <a:noAutofit/>
          </a:bodyPr>
          <a:lstStyle>
            <a:lvl1pPr lvl="0" algn="l" defTabSz="457200" rtl="0" eaLnBrk="1" fontAlgn="base" hangingPunct="1">
              <a:spcBef>
                <a:spcPts val="0"/>
              </a:spcBef>
              <a:spcAft>
                <a:spcPct val="0"/>
              </a:spcAft>
              <a:buSzPct val="100000"/>
              <a:defRPr sz="2400" kern="1200">
                <a:solidFill>
                  <a:schemeClr val="tx1"/>
                </a:solidFill>
                <a:latin typeface="Arial"/>
                <a:ea typeface="ＭＳ Ｐゴシック" charset="-128"/>
                <a:cs typeface="Arial"/>
              </a:defRPr>
            </a:lvl1pPr>
            <a:lvl2pPr lvl="1"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2pPr>
            <a:lvl3pPr lvl="2"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3pPr>
            <a:lvl4pPr lvl="3"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4pPr>
            <a:lvl5pPr lvl="4"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5pPr>
            <a:lvl6pPr marL="457200" lvl="5"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6pPr>
            <a:lvl7pPr marL="914400" lvl="6"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7pPr>
            <a:lvl8pPr marL="1371600" lvl="7"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8pPr>
            <a:lvl9pPr marL="1828800" lvl="8"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9pPr>
          </a:lstStyle>
          <a:p>
            <a:r>
              <a:rPr lang="en" dirty="0" smtClean="0"/>
              <a:t>Modeling the Ecosystem</a:t>
            </a:r>
            <a:endParaRPr lang="en" dirty="0"/>
          </a:p>
        </p:txBody>
      </p:sp>
    </p:spTree>
    <p:extLst>
      <p:ext uri="{BB962C8B-B14F-4D97-AF65-F5344CB8AC3E}">
        <p14:creationId xmlns:p14="http://schemas.microsoft.com/office/powerpoint/2010/main" val="17919402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429"/>
        <p:cNvGrpSpPr/>
        <p:nvPr/>
      </p:nvGrpSpPr>
      <p:grpSpPr>
        <a:xfrm>
          <a:off x="0" y="0"/>
          <a:ext cx="0" cy="0"/>
          <a:chOff x="0" y="0"/>
          <a:chExt cx="0" cy="0"/>
        </a:xfrm>
      </p:grpSpPr>
      <p:sp>
        <p:nvSpPr>
          <p:cNvPr id="430" name="Shape 430"/>
          <p:cNvSpPr txBox="1"/>
          <p:nvPr/>
        </p:nvSpPr>
        <p:spPr>
          <a:xfrm>
            <a:off x="477745" y="4645311"/>
            <a:ext cx="3761048" cy="657600"/>
          </a:xfrm>
          <a:prstGeom prst="rect">
            <a:avLst/>
          </a:prstGeom>
          <a:noFill/>
          <a:ln>
            <a:noFill/>
          </a:ln>
        </p:spPr>
        <p:txBody>
          <a:bodyPr lIns="91425" tIns="91425" rIns="91425" bIns="91425" anchor="t" anchorCtr="0">
            <a:noAutofit/>
          </a:bodyPr>
          <a:lstStyle/>
          <a:p>
            <a:pPr lvl="0" algn="l" rtl="0">
              <a:lnSpc>
                <a:spcPct val="120000"/>
              </a:lnSpc>
              <a:spcBef>
                <a:spcPts val="0"/>
              </a:spcBef>
              <a:buNone/>
            </a:pPr>
            <a:r>
              <a:rPr lang="en" sz="1100">
                <a:solidFill>
                  <a:srgbClr val="980000"/>
                </a:solidFill>
              </a:rPr>
              <a:t>Visualization and Perceptive Models</a:t>
            </a:r>
          </a:p>
          <a:p>
            <a:pPr lvl="0" rtl="0">
              <a:lnSpc>
                <a:spcPct val="120000"/>
              </a:lnSpc>
              <a:spcBef>
                <a:spcPts val="0"/>
              </a:spcBef>
              <a:buNone/>
            </a:pPr>
            <a:r>
              <a:rPr lang="en" sz="1100"/>
              <a:t>Graph based visualization —focus in context— .</a:t>
            </a:r>
          </a:p>
          <a:p>
            <a:pPr lvl="0" rtl="0">
              <a:lnSpc>
                <a:spcPct val="120000"/>
              </a:lnSpc>
              <a:spcBef>
                <a:spcPts val="0"/>
              </a:spcBef>
              <a:buNone/>
            </a:pPr>
            <a:endParaRPr sz="1100">
              <a:solidFill>
                <a:srgbClr val="EFEFEF"/>
              </a:solidFill>
            </a:endParaRPr>
          </a:p>
        </p:txBody>
      </p:sp>
      <p:sp>
        <p:nvSpPr>
          <p:cNvPr id="431" name="Shape 431"/>
          <p:cNvSpPr txBox="1"/>
          <p:nvPr/>
        </p:nvSpPr>
        <p:spPr>
          <a:xfrm>
            <a:off x="4405164" y="2831611"/>
            <a:ext cx="4581904" cy="1052700"/>
          </a:xfrm>
          <a:prstGeom prst="rect">
            <a:avLst/>
          </a:prstGeom>
          <a:noFill/>
          <a:ln>
            <a:noFill/>
          </a:ln>
        </p:spPr>
        <p:txBody>
          <a:bodyPr lIns="91425" tIns="91425" rIns="91425" bIns="91425" anchor="ctr" anchorCtr="0">
            <a:noAutofit/>
          </a:bodyPr>
          <a:lstStyle/>
          <a:p>
            <a:pPr lvl="0" rtl="0">
              <a:lnSpc>
                <a:spcPct val="120000"/>
              </a:lnSpc>
              <a:spcBef>
                <a:spcPts val="0"/>
              </a:spcBef>
              <a:buNone/>
            </a:pPr>
            <a:r>
              <a:rPr lang="en" sz="1100" dirty="0">
                <a:solidFill>
                  <a:srgbClr val="980000"/>
                </a:solidFill>
              </a:rPr>
              <a:t>Visualizations</a:t>
            </a:r>
          </a:p>
          <a:p>
            <a:pPr marL="228600" lvl="0" indent="-203200" rtl="0">
              <a:lnSpc>
                <a:spcPct val="120000"/>
              </a:lnSpc>
              <a:spcBef>
                <a:spcPts val="0"/>
              </a:spcBef>
              <a:buClr>
                <a:schemeClr val="dk1"/>
              </a:buClr>
              <a:buChar char="●"/>
            </a:pPr>
            <a:r>
              <a:rPr lang="en" sz="1100" dirty="0">
                <a:solidFill>
                  <a:schemeClr val="dk1"/>
                </a:solidFill>
              </a:rPr>
              <a:t>Type-system examination and editing.</a:t>
            </a:r>
          </a:p>
          <a:p>
            <a:pPr marL="228600" lvl="0" indent="-203200" rtl="0">
              <a:lnSpc>
                <a:spcPct val="120000"/>
              </a:lnSpc>
              <a:spcBef>
                <a:spcPts val="0"/>
              </a:spcBef>
              <a:buClr>
                <a:schemeClr val="dk1"/>
              </a:buClr>
              <a:buChar char="●"/>
            </a:pPr>
            <a:r>
              <a:rPr lang="en" sz="1100" dirty="0">
                <a:solidFill>
                  <a:schemeClr val="dk1"/>
                </a:solidFill>
              </a:rPr>
              <a:t>Impact analysis examination.</a:t>
            </a:r>
          </a:p>
          <a:p>
            <a:pPr marL="228600" lvl="0" indent="-203200" rtl="0">
              <a:lnSpc>
                <a:spcPct val="120000"/>
              </a:lnSpc>
              <a:spcBef>
                <a:spcPts val="0"/>
              </a:spcBef>
              <a:buClr>
                <a:schemeClr val="dk1"/>
              </a:buClr>
              <a:buChar char="●"/>
            </a:pPr>
            <a:r>
              <a:rPr lang="en" sz="1100" dirty="0">
                <a:solidFill>
                  <a:schemeClr val="dk1"/>
                </a:solidFill>
              </a:rPr>
              <a:t>Initiate mediation activities.</a:t>
            </a:r>
          </a:p>
        </p:txBody>
      </p:sp>
      <p:sp>
        <p:nvSpPr>
          <p:cNvPr id="432" name="Shape 432"/>
          <p:cNvSpPr txBox="1"/>
          <p:nvPr/>
        </p:nvSpPr>
        <p:spPr>
          <a:xfrm>
            <a:off x="4405164" y="3744218"/>
            <a:ext cx="4364078" cy="1884600"/>
          </a:xfrm>
          <a:prstGeom prst="rect">
            <a:avLst/>
          </a:prstGeom>
          <a:noFill/>
          <a:ln>
            <a:noFill/>
          </a:ln>
        </p:spPr>
        <p:txBody>
          <a:bodyPr lIns="91425" tIns="91425" rIns="91425" bIns="91425" anchor="ctr" anchorCtr="0">
            <a:noAutofit/>
          </a:bodyPr>
          <a:lstStyle/>
          <a:p>
            <a:pPr lvl="0" rtl="0">
              <a:lnSpc>
                <a:spcPct val="120000"/>
              </a:lnSpc>
              <a:spcBef>
                <a:spcPts val="0"/>
              </a:spcBef>
              <a:buNone/>
            </a:pPr>
            <a:r>
              <a:rPr lang="en" sz="1100" dirty="0">
                <a:solidFill>
                  <a:srgbClr val="980000"/>
                </a:solidFill>
              </a:rPr>
              <a:t>Analysis of Models by Graph Traversal</a:t>
            </a:r>
          </a:p>
          <a:p>
            <a:pPr marL="228600" lvl="0" indent="-203200" rtl="0">
              <a:lnSpc>
                <a:spcPct val="120000"/>
              </a:lnSpc>
              <a:spcBef>
                <a:spcPts val="0"/>
              </a:spcBef>
              <a:buClr>
                <a:schemeClr val="dk1"/>
              </a:buClr>
              <a:buChar char="●"/>
            </a:pPr>
            <a:r>
              <a:rPr lang="en" sz="1100" dirty="0">
                <a:solidFill>
                  <a:schemeClr val="dk1"/>
                </a:solidFill>
              </a:rPr>
              <a:t>Source code contain more information than needed for analysis </a:t>
            </a:r>
            <a:br>
              <a:rPr lang="en" sz="1100" dirty="0">
                <a:solidFill>
                  <a:schemeClr val="dk1"/>
                </a:solidFill>
              </a:rPr>
            </a:br>
            <a:r>
              <a:rPr lang="en" sz="1100" dirty="0">
                <a:solidFill>
                  <a:schemeClr val="dk1"/>
                </a:solidFill>
              </a:rPr>
              <a:t>—models strip away the incidental complexity— . </a:t>
            </a:r>
          </a:p>
          <a:p>
            <a:pPr marL="228600" lvl="0" indent="-203200" rtl="0">
              <a:lnSpc>
                <a:spcPct val="120000"/>
              </a:lnSpc>
              <a:spcBef>
                <a:spcPts val="0"/>
              </a:spcBef>
              <a:buClr>
                <a:schemeClr val="dk1"/>
              </a:buClr>
              <a:buChar char="●"/>
            </a:pPr>
            <a:r>
              <a:rPr lang="en" sz="1100" dirty="0">
                <a:solidFill>
                  <a:schemeClr val="dk1"/>
                </a:solidFill>
              </a:rPr>
              <a:t>Source code lacks information for many types of analysis </a:t>
            </a:r>
            <a:br>
              <a:rPr lang="en" sz="1100" dirty="0">
                <a:solidFill>
                  <a:schemeClr val="dk1"/>
                </a:solidFill>
              </a:rPr>
            </a:br>
            <a:r>
              <a:rPr lang="en" sz="1100" dirty="0">
                <a:solidFill>
                  <a:schemeClr val="dk1"/>
                </a:solidFill>
              </a:rPr>
              <a:t>—integrating specification through annotations can help— </a:t>
            </a:r>
          </a:p>
          <a:p>
            <a:pPr marL="228600" lvl="0" indent="-203200" rtl="0">
              <a:lnSpc>
                <a:spcPct val="120000"/>
              </a:lnSpc>
              <a:spcBef>
                <a:spcPts val="0"/>
              </a:spcBef>
              <a:buClr>
                <a:schemeClr val="dk1"/>
              </a:buClr>
              <a:buChar char="●"/>
            </a:pPr>
            <a:r>
              <a:rPr lang="en" sz="1100" dirty="0">
                <a:solidFill>
                  <a:schemeClr val="dk1"/>
                </a:solidFill>
              </a:rPr>
              <a:t>Conveniently retain inter-model relationships </a:t>
            </a:r>
            <a:br>
              <a:rPr lang="en" sz="1100" dirty="0">
                <a:solidFill>
                  <a:schemeClr val="dk1"/>
                </a:solidFill>
              </a:rPr>
            </a:br>
            <a:r>
              <a:rPr lang="en" sz="1100" dirty="0">
                <a:solidFill>
                  <a:schemeClr val="dk1"/>
                </a:solidFill>
              </a:rPr>
              <a:t>—Identify conflicts by examining cross cuts—.</a:t>
            </a:r>
          </a:p>
        </p:txBody>
      </p:sp>
      <p:grpSp>
        <p:nvGrpSpPr>
          <p:cNvPr id="433" name="Shape 433"/>
          <p:cNvGrpSpPr/>
          <p:nvPr/>
        </p:nvGrpSpPr>
        <p:grpSpPr>
          <a:xfrm>
            <a:off x="5070160" y="662687"/>
            <a:ext cx="3864612" cy="1902514"/>
            <a:chOff x="6635702" y="4244175"/>
            <a:chExt cx="2339495" cy="798336"/>
          </a:xfrm>
        </p:grpSpPr>
        <p:sp>
          <p:nvSpPr>
            <p:cNvPr id="434" name="Shape 434"/>
            <p:cNvSpPr/>
            <p:nvPr/>
          </p:nvSpPr>
          <p:spPr>
            <a:xfrm>
              <a:off x="7137999" y="4244175"/>
              <a:ext cx="1296324" cy="798336"/>
            </a:xfrm>
            <a:prstGeom prst="cloud">
              <a:avLst/>
            </a:prstGeom>
            <a:solidFill>
              <a:srgbClr val="B7B7B7"/>
            </a:solidFill>
            <a:ln w="152400" cap="flat" cmpd="sng">
              <a:solidFill>
                <a:srgbClr val="CCCCCC"/>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5" name="Shape 435"/>
            <p:cNvSpPr/>
            <p:nvPr/>
          </p:nvSpPr>
          <p:spPr>
            <a:xfrm>
              <a:off x="6635702" y="4458868"/>
              <a:ext cx="67500" cy="1020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6" name="Shape 436"/>
            <p:cNvSpPr/>
            <p:nvPr/>
          </p:nvSpPr>
          <p:spPr>
            <a:xfrm>
              <a:off x="6692416" y="4630674"/>
              <a:ext cx="67500" cy="1020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7" name="Shape 437"/>
            <p:cNvSpPr/>
            <p:nvPr/>
          </p:nvSpPr>
          <p:spPr>
            <a:xfrm>
              <a:off x="6749131" y="4802480"/>
              <a:ext cx="67500" cy="1020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438" name="Shape 438"/>
            <p:cNvCxnSpPr/>
            <p:nvPr/>
          </p:nvCxnSpPr>
          <p:spPr>
            <a:xfrm>
              <a:off x="8833672" y="4462907"/>
              <a:ext cx="141300" cy="339600"/>
            </a:xfrm>
            <a:prstGeom prst="straightConnector1">
              <a:avLst/>
            </a:prstGeom>
            <a:noFill/>
            <a:ln w="9525" cap="flat" cmpd="sng">
              <a:solidFill>
                <a:schemeClr val="dk2"/>
              </a:solidFill>
              <a:prstDash val="solid"/>
              <a:round/>
              <a:headEnd type="none" w="lg" len="lg"/>
              <a:tailEnd type="none" w="lg" len="lg"/>
            </a:ln>
          </p:spPr>
        </p:cxnSp>
        <p:cxnSp>
          <p:nvCxnSpPr>
            <p:cNvPr id="439" name="Shape 439"/>
            <p:cNvCxnSpPr/>
            <p:nvPr/>
          </p:nvCxnSpPr>
          <p:spPr>
            <a:xfrm rot="10800000" flipH="1">
              <a:off x="8907697" y="4802458"/>
              <a:ext cx="67500" cy="100800"/>
            </a:xfrm>
            <a:prstGeom prst="straightConnector1">
              <a:avLst/>
            </a:prstGeom>
            <a:noFill/>
            <a:ln w="9525" cap="flat" cmpd="sng">
              <a:solidFill>
                <a:schemeClr val="dk2"/>
              </a:solidFill>
              <a:prstDash val="solid"/>
              <a:round/>
              <a:headEnd type="none" w="lg" len="lg"/>
              <a:tailEnd type="none" w="lg" len="lg"/>
            </a:ln>
          </p:spPr>
        </p:cxnSp>
        <p:cxnSp>
          <p:nvCxnSpPr>
            <p:cNvPr id="440" name="Shape 440"/>
            <p:cNvCxnSpPr/>
            <p:nvPr/>
          </p:nvCxnSpPr>
          <p:spPr>
            <a:xfrm>
              <a:off x="8740753" y="4571644"/>
              <a:ext cx="67800" cy="143400"/>
            </a:xfrm>
            <a:prstGeom prst="straightConnector1">
              <a:avLst/>
            </a:prstGeom>
            <a:noFill/>
            <a:ln w="9525" cap="flat" cmpd="sng">
              <a:solidFill>
                <a:schemeClr val="dk2"/>
              </a:solidFill>
              <a:prstDash val="solid"/>
              <a:round/>
              <a:headEnd type="none" w="lg" len="lg"/>
              <a:tailEnd type="none" w="lg" len="lg"/>
            </a:ln>
          </p:spPr>
        </p:cxnSp>
        <p:cxnSp>
          <p:nvCxnSpPr>
            <p:cNvPr id="441" name="Shape 441"/>
            <p:cNvCxnSpPr/>
            <p:nvPr/>
          </p:nvCxnSpPr>
          <p:spPr>
            <a:xfrm rot="10800000" flipH="1">
              <a:off x="8672154" y="4571553"/>
              <a:ext cx="68700" cy="101700"/>
            </a:xfrm>
            <a:prstGeom prst="straightConnector1">
              <a:avLst/>
            </a:prstGeom>
            <a:noFill/>
            <a:ln w="9525" cap="flat" cmpd="sng">
              <a:solidFill>
                <a:schemeClr val="dk2"/>
              </a:solidFill>
              <a:prstDash val="solid"/>
              <a:round/>
              <a:headEnd type="none" w="lg" len="lg"/>
              <a:tailEnd type="none" w="lg" len="lg"/>
            </a:ln>
          </p:spPr>
        </p:cxnSp>
        <p:cxnSp>
          <p:nvCxnSpPr>
            <p:cNvPr id="442" name="Shape 442"/>
            <p:cNvCxnSpPr/>
            <p:nvPr/>
          </p:nvCxnSpPr>
          <p:spPr>
            <a:xfrm>
              <a:off x="8671824" y="4672416"/>
              <a:ext cx="27000" cy="46200"/>
            </a:xfrm>
            <a:prstGeom prst="straightConnector1">
              <a:avLst/>
            </a:prstGeom>
            <a:noFill/>
            <a:ln w="9525" cap="flat" cmpd="sng">
              <a:solidFill>
                <a:schemeClr val="dk2"/>
              </a:solidFill>
              <a:prstDash val="solid"/>
              <a:round/>
              <a:headEnd type="none" w="lg" len="lg"/>
              <a:tailEnd type="none" w="lg" len="lg"/>
            </a:ln>
          </p:spPr>
        </p:cxnSp>
        <p:sp>
          <p:nvSpPr>
            <p:cNvPr id="443" name="Shape 443"/>
            <p:cNvSpPr/>
            <p:nvPr/>
          </p:nvSpPr>
          <p:spPr>
            <a:xfrm>
              <a:off x="7521725" y="4677175"/>
              <a:ext cx="1385975" cy="228325"/>
            </a:xfrm>
            <a:custGeom>
              <a:avLst/>
              <a:gdLst/>
              <a:ahLst/>
              <a:cxnLst/>
              <a:rect l="0" t="0" r="0" b="0"/>
              <a:pathLst>
                <a:path w="55439" h="9133" extrusionOk="0">
                  <a:moveTo>
                    <a:pt x="55439" y="9043"/>
                  </a:moveTo>
                  <a:cubicBezTo>
                    <a:pt x="50187" y="8991"/>
                    <a:pt x="31790" y="9431"/>
                    <a:pt x="23931" y="8732"/>
                  </a:cubicBezTo>
                  <a:cubicBezTo>
                    <a:pt x="16071" y="8032"/>
                    <a:pt x="12272" y="6302"/>
                    <a:pt x="8284" y="4847"/>
                  </a:cubicBezTo>
                  <a:cubicBezTo>
                    <a:pt x="4295" y="3391"/>
                    <a:pt x="1380" y="807"/>
                    <a:pt x="0" y="0"/>
                  </a:cubicBezTo>
                </a:path>
              </a:pathLst>
            </a:custGeom>
            <a:noFill/>
            <a:ln w="9525" cap="flat" cmpd="sng">
              <a:solidFill>
                <a:schemeClr val="dk2"/>
              </a:solidFill>
              <a:prstDash val="solid"/>
              <a:round/>
              <a:headEnd type="none" w="lg" len="lg"/>
              <a:tailEnd type="none" w="lg" len="lg"/>
            </a:ln>
          </p:spPr>
        </p:sp>
        <p:sp>
          <p:nvSpPr>
            <p:cNvPr id="444" name="Shape 444"/>
            <p:cNvSpPr/>
            <p:nvPr/>
          </p:nvSpPr>
          <p:spPr>
            <a:xfrm>
              <a:off x="7607775" y="4605475"/>
              <a:ext cx="1366900" cy="198525"/>
            </a:xfrm>
            <a:custGeom>
              <a:avLst/>
              <a:gdLst/>
              <a:ahLst/>
              <a:cxnLst/>
              <a:rect l="0" t="0" r="0" b="0"/>
              <a:pathLst>
                <a:path w="54676" h="7941" extrusionOk="0">
                  <a:moveTo>
                    <a:pt x="54676" y="7871"/>
                  </a:moveTo>
                  <a:cubicBezTo>
                    <a:pt x="49299" y="7832"/>
                    <a:pt x="30080" y="8169"/>
                    <a:pt x="22418" y="7638"/>
                  </a:cubicBezTo>
                  <a:cubicBezTo>
                    <a:pt x="14755" y="7107"/>
                    <a:pt x="12436" y="5958"/>
                    <a:pt x="8700" y="4685"/>
                  </a:cubicBezTo>
                  <a:cubicBezTo>
                    <a:pt x="4963" y="3412"/>
                    <a:pt x="1450" y="780"/>
                    <a:pt x="0" y="0"/>
                  </a:cubicBezTo>
                </a:path>
              </a:pathLst>
            </a:custGeom>
            <a:noFill/>
            <a:ln w="9525" cap="flat" cmpd="sng">
              <a:solidFill>
                <a:schemeClr val="dk2"/>
              </a:solidFill>
              <a:prstDash val="solid"/>
              <a:round/>
              <a:headEnd type="none" w="lg" len="lg"/>
              <a:tailEnd type="none" w="lg" len="lg"/>
            </a:ln>
          </p:spPr>
        </p:sp>
        <p:sp>
          <p:nvSpPr>
            <p:cNvPr id="445" name="Shape 445"/>
            <p:cNvSpPr/>
            <p:nvPr/>
          </p:nvSpPr>
          <p:spPr>
            <a:xfrm>
              <a:off x="7857559" y="4462303"/>
              <a:ext cx="975115" cy="270319"/>
            </a:xfrm>
            <a:custGeom>
              <a:avLst/>
              <a:gdLst/>
              <a:ahLst/>
              <a:cxnLst/>
              <a:rect l="0" t="0" r="0" b="0"/>
              <a:pathLst>
                <a:path w="124179" h="47487" extrusionOk="0">
                  <a:moveTo>
                    <a:pt x="124179" y="0"/>
                  </a:moveTo>
                  <a:cubicBezTo>
                    <a:pt x="111384" y="1137"/>
                    <a:pt x="68106" y="-1090"/>
                    <a:pt x="47410" y="6824"/>
                  </a:cubicBezTo>
                  <a:cubicBezTo>
                    <a:pt x="26713" y="14738"/>
                    <a:pt x="7901" y="40709"/>
                    <a:pt x="0" y="47487"/>
                  </a:cubicBezTo>
                </a:path>
              </a:pathLst>
            </a:custGeom>
            <a:noFill/>
            <a:ln w="9525" cap="flat" cmpd="sng">
              <a:solidFill>
                <a:schemeClr val="dk2"/>
              </a:solidFill>
              <a:prstDash val="solid"/>
              <a:round/>
              <a:headEnd type="none" w="lg" len="lg"/>
              <a:tailEnd type="none" w="lg" len="lg"/>
            </a:ln>
          </p:spPr>
        </p:sp>
        <p:sp>
          <p:nvSpPr>
            <p:cNvPr id="446" name="Shape 446"/>
            <p:cNvSpPr/>
            <p:nvPr/>
          </p:nvSpPr>
          <p:spPr>
            <a:xfrm>
              <a:off x="8015512" y="4572555"/>
              <a:ext cx="725060" cy="204411"/>
            </a:xfrm>
            <a:custGeom>
              <a:avLst/>
              <a:gdLst/>
              <a:ahLst/>
              <a:cxnLst/>
              <a:rect l="0" t="0" r="0" b="0"/>
              <a:pathLst>
                <a:path w="92335" h="35909" extrusionOk="0">
                  <a:moveTo>
                    <a:pt x="92335" y="0"/>
                  </a:moveTo>
                  <a:cubicBezTo>
                    <a:pt x="82746" y="1094"/>
                    <a:pt x="50191" y="581"/>
                    <a:pt x="34802" y="6566"/>
                  </a:cubicBezTo>
                  <a:cubicBezTo>
                    <a:pt x="19412" y="12550"/>
                    <a:pt x="5800" y="31018"/>
                    <a:pt x="0" y="35909"/>
                  </a:cubicBezTo>
                </a:path>
              </a:pathLst>
            </a:custGeom>
            <a:noFill/>
            <a:ln w="9525" cap="flat" cmpd="sng">
              <a:solidFill>
                <a:schemeClr val="dk2"/>
              </a:solidFill>
              <a:prstDash val="solid"/>
              <a:round/>
              <a:headEnd type="none" w="lg" len="lg"/>
              <a:tailEnd type="none" w="lg" len="lg"/>
            </a:ln>
          </p:spPr>
        </p:sp>
        <p:sp>
          <p:nvSpPr>
            <p:cNvPr id="447" name="Shape 447"/>
            <p:cNvSpPr/>
            <p:nvPr/>
          </p:nvSpPr>
          <p:spPr>
            <a:xfrm>
              <a:off x="8202786" y="4647428"/>
              <a:ext cx="469367" cy="28268"/>
            </a:xfrm>
            <a:custGeom>
              <a:avLst/>
              <a:gdLst/>
              <a:ahLst/>
              <a:cxnLst/>
              <a:rect l="0" t="0" r="0" b="0"/>
              <a:pathLst>
                <a:path w="59773" h="4966" extrusionOk="0">
                  <a:moveTo>
                    <a:pt x="59773" y="4470"/>
                  </a:moveTo>
                  <a:cubicBezTo>
                    <a:pt x="53967" y="4504"/>
                    <a:pt x="34904" y="5420"/>
                    <a:pt x="24942" y="4675"/>
                  </a:cubicBezTo>
                  <a:cubicBezTo>
                    <a:pt x="14979" y="3930"/>
                    <a:pt x="4157" y="779"/>
                    <a:pt x="0" y="0"/>
                  </a:cubicBezTo>
                </a:path>
              </a:pathLst>
            </a:custGeom>
            <a:noFill/>
            <a:ln w="9525" cap="flat" cmpd="sng">
              <a:solidFill>
                <a:schemeClr val="dk2"/>
              </a:solidFill>
              <a:prstDash val="solid"/>
              <a:round/>
              <a:headEnd type="none" w="lg" len="lg"/>
              <a:tailEnd type="none" w="lg" len="lg"/>
            </a:ln>
          </p:spPr>
        </p:sp>
        <p:sp>
          <p:nvSpPr>
            <p:cNvPr id="448" name="Shape 448"/>
            <p:cNvSpPr/>
            <p:nvPr/>
          </p:nvSpPr>
          <p:spPr>
            <a:xfrm>
              <a:off x="8117343" y="4703143"/>
              <a:ext cx="691216" cy="23561"/>
            </a:xfrm>
            <a:custGeom>
              <a:avLst/>
              <a:gdLst/>
              <a:ahLst/>
              <a:cxnLst/>
              <a:rect l="0" t="0" r="0" b="0"/>
              <a:pathLst>
                <a:path w="88025" h="4139" extrusionOk="0">
                  <a:moveTo>
                    <a:pt x="88025" y="2054"/>
                  </a:moveTo>
                  <a:cubicBezTo>
                    <a:pt x="76652" y="2395"/>
                    <a:pt x="34457" y="4443"/>
                    <a:pt x="19787" y="4101"/>
                  </a:cubicBezTo>
                  <a:cubicBezTo>
                    <a:pt x="5116" y="3758"/>
                    <a:pt x="3297" y="683"/>
                    <a:pt x="0" y="0"/>
                  </a:cubicBezTo>
                </a:path>
              </a:pathLst>
            </a:custGeom>
            <a:noFill/>
            <a:ln w="9525" cap="flat" cmpd="sng">
              <a:solidFill>
                <a:schemeClr val="dk2"/>
              </a:solidFill>
              <a:prstDash val="solid"/>
              <a:round/>
              <a:headEnd type="none" w="lg" len="lg"/>
              <a:tailEnd type="none" w="lg" len="lg"/>
            </a:ln>
          </p:spPr>
        </p:sp>
        <p:sp>
          <p:nvSpPr>
            <p:cNvPr id="449" name="Shape 449"/>
            <p:cNvSpPr/>
            <p:nvPr/>
          </p:nvSpPr>
          <p:spPr>
            <a:xfrm>
              <a:off x="7354625" y="4461229"/>
              <a:ext cx="702550" cy="234025"/>
            </a:xfrm>
            <a:custGeom>
              <a:avLst/>
              <a:gdLst/>
              <a:ahLst/>
              <a:cxnLst/>
              <a:rect l="0" t="0" r="0" b="0"/>
              <a:pathLst>
                <a:path w="28102" h="9361" extrusionOk="0">
                  <a:moveTo>
                    <a:pt x="28102" y="4941"/>
                  </a:moveTo>
                  <a:cubicBezTo>
                    <a:pt x="26465" y="4229"/>
                    <a:pt x="21344" y="1339"/>
                    <a:pt x="18285" y="670"/>
                  </a:cubicBezTo>
                  <a:cubicBezTo>
                    <a:pt x="15225" y="0"/>
                    <a:pt x="12791" y="-523"/>
                    <a:pt x="9744" y="925"/>
                  </a:cubicBezTo>
                  <a:cubicBezTo>
                    <a:pt x="6696" y="2373"/>
                    <a:pt x="1624" y="7955"/>
                    <a:pt x="0" y="9361"/>
                  </a:cubicBezTo>
                </a:path>
              </a:pathLst>
            </a:custGeom>
            <a:noFill/>
            <a:ln w="9525" cap="flat" cmpd="sng">
              <a:solidFill>
                <a:schemeClr val="dk2"/>
              </a:solidFill>
              <a:prstDash val="solid"/>
              <a:round/>
              <a:headEnd type="none" w="lg" len="lg"/>
              <a:tailEnd type="none" w="lg" len="lg"/>
            </a:ln>
          </p:spPr>
        </p:sp>
        <p:sp>
          <p:nvSpPr>
            <p:cNvPr id="450" name="Shape 450"/>
            <p:cNvSpPr/>
            <p:nvPr/>
          </p:nvSpPr>
          <p:spPr>
            <a:xfrm>
              <a:off x="7449825" y="4560375"/>
              <a:ext cx="527675" cy="180200"/>
            </a:xfrm>
            <a:custGeom>
              <a:avLst/>
              <a:gdLst/>
              <a:ahLst/>
              <a:cxnLst/>
              <a:rect l="0" t="0" r="0" b="0"/>
              <a:pathLst>
                <a:path w="21107" h="7208" extrusionOk="0">
                  <a:moveTo>
                    <a:pt x="21107" y="3270"/>
                  </a:moveTo>
                  <a:cubicBezTo>
                    <a:pt x="19747" y="2760"/>
                    <a:pt x="15242" y="581"/>
                    <a:pt x="12948" y="210"/>
                  </a:cubicBezTo>
                  <a:cubicBezTo>
                    <a:pt x="10653" y="-161"/>
                    <a:pt x="9496" y="-127"/>
                    <a:pt x="7338" y="1039"/>
                  </a:cubicBezTo>
                  <a:cubicBezTo>
                    <a:pt x="5180" y="2205"/>
                    <a:pt x="1223" y="6179"/>
                    <a:pt x="0" y="7208"/>
                  </a:cubicBezTo>
                </a:path>
              </a:pathLst>
            </a:custGeom>
            <a:noFill/>
            <a:ln w="9525" cap="flat" cmpd="sng">
              <a:solidFill>
                <a:schemeClr val="dk2"/>
              </a:solidFill>
              <a:prstDash val="solid"/>
              <a:round/>
              <a:headEnd type="none" w="lg" len="lg"/>
              <a:tailEnd type="none" w="lg" len="lg"/>
            </a:ln>
          </p:spPr>
        </p:sp>
        <p:sp>
          <p:nvSpPr>
            <p:cNvPr id="451" name="Shape 451"/>
            <p:cNvSpPr/>
            <p:nvPr/>
          </p:nvSpPr>
          <p:spPr>
            <a:xfrm>
              <a:off x="6727262" y="4626983"/>
              <a:ext cx="1020322" cy="198554"/>
            </a:xfrm>
            <a:custGeom>
              <a:avLst/>
              <a:gdLst/>
              <a:ahLst/>
              <a:cxnLst/>
              <a:rect l="0" t="0" r="0" b="0"/>
              <a:pathLst>
                <a:path w="129936" h="34880" extrusionOk="0">
                  <a:moveTo>
                    <a:pt x="129936" y="31467"/>
                  </a:moveTo>
                  <a:cubicBezTo>
                    <a:pt x="128373" y="32035"/>
                    <a:pt x="124199" y="34935"/>
                    <a:pt x="120560" y="34879"/>
                  </a:cubicBezTo>
                  <a:cubicBezTo>
                    <a:pt x="116920" y="34822"/>
                    <a:pt x="115412" y="35220"/>
                    <a:pt x="108097" y="31126"/>
                  </a:cubicBezTo>
                  <a:cubicBezTo>
                    <a:pt x="100781" y="27031"/>
                    <a:pt x="86511" y="15374"/>
                    <a:pt x="76667" y="10313"/>
                  </a:cubicBezTo>
                  <a:cubicBezTo>
                    <a:pt x="66822" y="5251"/>
                    <a:pt x="61808" y="2379"/>
                    <a:pt x="49031" y="759"/>
                  </a:cubicBezTo>
                  <a:cubicBezTo>
                    <a:pt x="36253" y="-861"/>
                    <a:pt x="8171" y="620"/>
                    <a:pt x="0" y="593"/>
                  </a:cubicBezTo>
                </a:path>
              </a:pathLst>
            </a:custGeom>
            <a:noFill/>
            <a:ln w="9525" cap="flat" cmpd="sng">
              <a:solidFill>
                <a:schemeClr val="dk2"/>
              </a:solidFill>
              <a:prstDash val="solid"/>
              <a:round/>
              <a:headEnd type="none" w="lg" len="lg"/>
              <a:tailEnd type="none" w="lg" len="lg"/>
            </a:ln>
          </p:spPr>
        </p:sp>
        <p:sp>
          <p:nvSpPr>
            <p:cNvPr id="452" name="Shape 452"/>
            <p:cNvSpPr/>
            <p:nvPr/>
          </p:nvSpPr>
          <p:spPr>
            <a:xfrm>
              <a:off x="6727262" y="4723689"/>
              <a:ext cx="1193375" cy="210115"/>
            </a:xfrm>
            <a:custGeom>
              <a:avLst/>
              <a:gdLst/>
              <a:ahLst/>
              <a:cxnLst/>
              <a:rect l="0" t="0" r="0" b="0"/>
              <a:pathLst>
                <a:path w="151974" h="36911" extrusionOk="0">
                  <a:moveTo>
                    <a:pt x="151974" y="24727"/>
                  </a:moveTo>
                  <a:cubicBezTo>
                    <a:pt x="149267" y="26317"/>
                    <a:pt x="142765" y="32565"/>
                    <a:pt x="135737" y="34270"/>
                  </a:cubicBezTo>
                  <a:cubicBezTo>
                    <a:pt x="128709" y="35974"/>
                    <a:pt x="119786" y="38875"/>
                    <a:pt x="109806" y="34952"/>
                  </a:cubicBezTo>
                  <a:cubicBezTo>
                    <a:pt x="99825" y="31028"/>
                    <a:pt x="85668" y="16471"/>
                    <a:pt x="75855" y="10728"/>
                  </a:cubicBezTo>
                  <a:cubicBezTo>
                    <a:pt x="66042" y="4984"/>
                    <a:pt x="63570" y="2009"/>
                    <a:pt x="50928" y="492"/>
                  </a:cubicBezTo>
                  <a:cubicBezTo>
                    <a:pt x="38285" y="-1025"/>
                    <a:pt x="8488" y="1433"/>
                    <a:pt x="0" y="1622"/>
                  </a:cubicBezTo>
                </a:path>
              </a:pathLst>
            </a:custGeom>
            <a:noFill/>
            <a:ln w="9525" cap="flat" cmpd="sng">
              <a:solidFill>
                <a:schemeClr val="dk2"/>
              </a:solidFill>
              <a:prstDash val="solid"/>
              <a:round/>
              <a:headEnd type="none" w="lg" len="lg"/>
              <a:tailEnd type="none" w="lg" len="lg"/>
            </a:ln>
          </p:spPr>
        </p:sp>
        <p:sp>
          <p:nvSpPr>
            <p:cNvPr id="453" name="Shape 453"/>
            <p:cNvSpPr/>
            <p:nvPr/>
          </p:nvSpPr>
          <p:spPr>
            <a:xfrm>
              <a:off x="6670175" y="4453626"/>
              <a:ext cx="843575" cy="91275"/>
            </a:xfrm>
            <a:custGeom>
              <a:avLst/>
              <a:gdLst/>
              <a:ahLst/>
              <a:cxnLst/>
              <a:rect l="0" t="0" r="0" b="0"/>
              <a:pathLst>
                <a:path w="33743" h="3651" extrusionOk="0">
                  <a:moveTo>
                    <a:pt x="33743" y="3651"/>
                  </a:moveTo>
                  <a:cubicBezTo>
                    <a:pt x="32116" y="3087"/>
                    <a:pt x="29605" y="844"/>
                    <a:pt x="23982" y="270"/>
                  </a:cubicBezTo>
                  <a:cubicBezTo>
                    <a:pt x="18358" y="-304"/>
                    <a:pt x="3997" y="217"/>
                    <a:pt x="0" y="207"/>
                  </a:cubicBezTo>
                </a:path>
              </a:pathLst>
            </a:custGeom>
            <a:noFill/>
            <a:ln w="9525" cap="flat" cmpd="sng">
              <a:solidFill>
                <a:schemeClr val="dk2"/>
              </a:solidFill>
              <a:prstDash val="solid"/>
              <a:round/>
              <a:headEnd type="none" w="lg" len="lg"/>
              <a:tailEnd type="none" w="lg" len="lg"/>
            </a:ln>
          </p:spPr>
        </p:sp>
        <p:sp>
          <p:nvSpPr>
            <p:cNvPr id="454" name="Shape 454"/>
            <p:cNvSpPr/>
            <p:nvPr/>
          </p:nvSpPr>
          <p:spPr>
            <a:xfrm>
              <a:off x="6669650" y="4561101"/>
              <a:ext cx="756475" cy="60300"/>
            </a:xfrm>
            <a:custGeom>
              <a:avLst/>
              <a:gdLst/>
              <a:ahLst/>
              <a:cxnLst/>
              <a:rect l="0" t="0" r="0" b="0"/>
              <a:pathLst>
                <a:path w="30259" h="2412" extrusionOk="0">
                  <a:moveTo>
                    <a:pt x="30259" y="2412"/>
                  </a:moveTo>
                  <a:cubicBezTo>
                    <a:pt x="28962" y="2050"/>
                    <a:pt x="27525" y="642"/>
                    <a:pt x="22482" y="245"/>
                  </a:cubicBezTo>
                  <a:cubicBezTo>
                    <a:pt x="17438" y="-152"/>
                    <a:pt x="3747" y="62"/>
                    <a:pt x="0" y="26"/>
                  </a:cubicBezTo>
                </a:path>
              </a:pathLst>
            </a:custGeom>
            <a:noFill/>
            <a:ln w="9525" cap="flat" cmpd="sng">
              <a:solidFill>
                <a:schemeClr val="dk2"/>
              </a:solidFill>
              <a:prstDash val="solid"/>
              <a:round/>
              <a:headEnd type="none" w="lg" len="lg"/>
              <a:tailEnd type="none" w="lg" len="lg"/>
            </a:ln>
          </p:spPr>
        </p:sp>
        <p:sp>
          <p:nvSpPr>
            <p:cNvPr id="455" name="Shape 455"/>
            <p:cNvSpPr/>
            <p:nvPr/>
          </p:nvSpPr>
          <p:spPr>
            <a:xfrm>
              <a:off x="6782301" y="4765929"/>
              <a:ext cx="497196" cy="36357"/>
            </a:xfrm>
            <a:custGeom>
              <a:avLst/>
              <a:gdLst/>
              <a:ahLst/>
              <a:cxnLst/>
              <a:rect l="0" t="0" r="0" b="0"/>
              <a:pathLst>
                <a:path w="63317" h="6387" extrusionOk="0">
                  <a:moveTo>
                    <a:pt x="63317" y="0"/>
                  </a:moveTo>
                  <a:cubicBezTo>
                    <a:pt x="61039" y="911"/>
                    <a:pt x="60206" y="4405"/>
                    <a:pt x="49654" y="5470"/>
                  </a:cubicBezTo>
                  <a:cubicBezTo>
                    <a:pt x="39101" y="6534"/>
                    <a:pt x="8275" y="6234"/>
                    <a:pt x="0" y="6387"/>
                  </a:cubicBezTo>
                </a:path>
              </a:pathLst>
            </a:custGeom>
            <a:noFill/>
            <a:ln w="9525" cap="flat" cmpd="sng">
              <a:solidFill>
                <a:schemeClr val="dk2"/>
              </a:solidFill>
              <a:prstDash val="solid"/>
              <a:round/>
              <a:headEnd type="none" w="lg" len="lg"/>
              <a:tailEnd type="none" w="lg" len="lg"/>
            </a:ln>
          </p:spPr>
        </p:sp>
        <p:sp>
          <p:nvSpPr>
            <p:cNvPr id="456" name="Shape 456"/>
            <p:cNvSpPr/>
            <p:nvPr/>
          </p:nvSpPr>
          <p:spPr>
            <a:xfrm>
              <a:off x="6782819" y="4811663"/>
              <a:ext cx="591874" cy="93174"/>
            </a:xfrm>
            <a:custGeom>
              <a:avLst/>
              <a:gdLst/>
              <a:ahLst/>
              <a:cxnLst/>
              <a:rect l="0" t="0" r="0" b="0"/>
              <a:pathLst>
                <a:path w="75374" h="16368" extrusionOk="0">
                  <a:moveTo>
                    <a:pt x="75374" y="0"/>
                  </a:moveTo>
                  <a:cubicBezTo>
                    <a:pt x="72029" y="2283"/>
                    <a:pt x="67867" y="10972"/>
                    <a:pt x="55305" y="13700"/>
                  </a:cubicBezTo>
                  <a:cubicBezTo>
                    <a:pt x="42742" y="16428"/>
                    <a:pt x="9217" y="15923"/>
                    <a:pt x="0" y="16368"/>
                  </a:cubicBezTo>
                </a:path>
              </a:pathLst>
            </a:custGeom>
            <a:noFill/>
            <a:ln w="9525" cap="flat" cmpd="sng">
              <a:solidFill>
                <a:schemeClr val="dk2"/>
              </a:solidFill>
              <a:prstDash val="solid"/>
              <a:round/>
              <a:headEnd type="none" w="lg" len="lg"/>
              <a:tailEnd type="none" w="lg" len="lg"/>
            </a:ln>
          </p:spPr>
        </p:sp>
      </p:grpSp>
      <p:sp>
        <p:nvSpPr>
          <p:cNvPr id="457" name="Shape 457"/>
          <p:cNvSpPr txBox="1"/>
          <p:nvPr/>
        </p:nvSpPr>
        <p:spPr>
          <a:xfrm>
            <a:off x="477745" y="2555255"/>
            <a:ext cx="3761048" cy="805800"/>
          </a:xfrm>
          <a:prstGeom prst="rect">
            <a:avLst/>
          </a:prstGeom>
          <a:noFill/>
          <a:ln>
            <a:noFill/>
          </a:ln>
        </p:spPr>
        <p:txBody>
          <a:bodyPr lIns="91425" tIns="91425" rIns="91425" bIns="91425" anchor="ctr" anchorCtr="0">
            <a:noAutofit/>
          </a:bodyPr>
          <a:lstStyle/>
          <a:p>
            <a:pPr lvl="0" rtl="0">
              <a:lnSpc>
                <a:spcPct val="120000"/>
              </a:lnSpc>
              <a:spcBef>
                <a:spcPts val="0"/>
              </a:spcBef>
              <a:buClr>
                <a:schemeClr val="dk1"/>
              </a:buClr>
              <a:buFont typeface="Arial"/>
              <a:buNone/>
            </a:pPr>
            <a:r>
              <a:rPr lang="en" sz="1100">
                <a:solidFill>
                  <a:srgbClr val="980000"/>
                </a:solidFill>
              </a:rPr>
              <a:t>Graph Based Macro Templates for Implementation</a:t>
            </a:r>
          </a:p>
          <a:p>
            <a:pPr marL="228600" lvl="0" indent="-203200" rtl="0">
              <a:lnSpc>
                <a:spcPct val="120000"/>
              </a:lnSpc>
              <a:spcBef>
                <a:spcPts val="0"/>
              </a:spcBef>
              <a:buClr>
                <a:schemeClr val="dk1"/>
              </a:buClr>
              <a:buChar char="●"/>
            </a:pPr>
            <a:r>
              <a:rPr lang="en" sz="1100">
                <a:solidFill>
                  <a:schemeClr val="dk1"/>
                </a:solidFill>
              </a:rPr>
              <a:t>Compose software elements by binding templates.</a:t>
            </a:r>
          </a:p>
          <a:p>
            <a:pPr marL="228600" lvl="0" indent="-203200" rtl="0">
              <a:lnSpc>
                <a:spcPct val="120000"/>
              </a:lnSpc>
              <a:spcBef>
                <a:spcPts val="0"/>
              </a:spcBef>
              <a:buClr>
                <a:schemeClr val="dk1"/>
              </a:buClr>
              <a:buChar char="●"/>
            </a:pPr>
            <a:r>
              <a:rPr lang="en" sz="1100">
                <a:solidFill>
                  <a:schemeClr val="dk1"/>
                </a:solidFill>
              </a:rPr>
              <a:t>Archive templates as tree fragments.</a:t>
            </a:r>
          </a:p>
        </p:txBody>
      </p:sp>
      <p:sp>
        <p:nvSpPr>
          <p:cNvPr id="458" name="Shape 458"/>
          <p:cNvSpPr txBox="1"/>
          <p:nvPr/>
        </p:nvSpPr>
        <p:spPr>
          <a:xfrm>
            <a:off x="477745" y="3416561"/>
            <a:ext cx="4805729" cy="1052700"/>
          </a:xfrm>
          <a:prstGeom prst="rect">
            <a:avLst/>
          </a:prstGeom>
          <a:noFill/>
          <a:ln>
            <a:noFill/>
          </a:ln>
        </p:spPr>
        <p:txBody>
          <a:bodyPr lIns="91425" tIns="91425" rIns="91425" bIns="91425" anchor="ctr" anchorCtr="0">
            <a:noAutofit/>
          </a:bodyPr>
          <a:lstStyle/>
          <a:p>
            <a:pPr lvl="0" rtl="0">
              <a:lnSpc>
                <a:spcPct val="120000"/>
              </a:lnSpc>
              <a:spcBef>
                <a:spcPts val="0"/>
              </a:spcBef>
              <a:buClr>
                <a:schemeClr val="dk1"/>
              </a:buClr>
              <a:buFont typeface="Arial"/>
              <a:buNone/>
            </a:pPr>
            <a:r>
              <a:rPr lang="en" sz="1100">
                <a:solidFill>
                  <a:srgbClr val="980000"/>
                </a:solidFill>
              </a:rPr>
              <a:t>Specification Based Verification</a:t>
            </a:r>
          </a:p>
          <a:p>
            <a:pPr marL="228600" lvl="0" indent="-203200" rtl="0">
              <a:lnSpc>
                <a:spcPct val="120000"/>
              </a:lnSpc>
              <a:spcBef>
                <a:spcPts val="0"/>
              </a:spcBef>
              <a:buClr>
                <a:schemeClr val="dk1"/>
              </a:buClr>
              <a:buChar char="●"/>
            </a:pPr>
            <a:r>
              <a:rPr lang="en" sz="1100">
                <a:solidFill>
                  <a:schemeClr val="dk1"/>
                </a:solidFill>
              </a:rPr>
              <a:t>Use formally validated components when available.</a:t>
            </a:r>
          </a:p>
          <a:p>
            <a:pPr marL="228600" lvl="0" indent="-203200" rtl="0">
              <a:lnSpc>
                <a:spcPct val="120000"/>
              </a:lnSpc>
              <a:spcBef>
                <a:spcPts val="0"/>
              </a:spcBef>
              <a:buClr>
                <a:schemeClr val="dk1"/>
              </a:buClr>
              <a:buChar char="●"/>
            </a:pPr>
            <a:r>
              <a:rPr lang="en" sz="1100">
                <a:solidFill>
                  <a:schemeClr val="dk1"/>
                </a:solidFill>
              </a:rPr>
              <a:t>Type-based checking.</a:t>
            </a:r>
          </a:p>
          <a:p>
            <a:pPr marL="228600" lvl="0" indent="-203200" rtl="0">
              <a:lnSpc>
                <a:spcPct val="120000"/>
              </a:lnSpc>
              <a:spcBef>
                <a:spcPts val="0"/>
              </a:spcBef>
              <a:buClr>
                <a:schemeClr val="dk1"/>
              </a:buClr>
              <a:buChar char="●"/>
            </a:pPr>
            <a:r>
              <a:rPr lang="en" sz="1100">
                <a:solidFill>
                  <a:schemeClr val="dk1"/>
                </a:solidFill>
              </a:rPr>
              <a:t>Property based testing in simulated environments.</a:t>
            </a:r>
          </a:p>
        </p:txBody>
      </p:sp>
      <p:sp>
        <p:nvSpPr>
          <p:cNvPr id="459" name="Shape 459"/>
          <p:cNvSpPr txBox="1"/>
          <p:nvPr/>
        </p:nvSpPr>
        <p:spPr>
          <a:xfrm>
            <a:off x="575000" y="6053935"/>
            <a:ext cx="8239800" cy="378000"/>
          </a:xfrm>
          <a:prstGeom prst="rect">
            <a:avLst/>
          </a:prstGeom>
          <a:solidFill>
            <a:srgbClr val="FFFF00"/>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None/>
            </a:pPr>
            <a:r>
              <a:rPr lang="en" sz="1600" b="1" dirty="0"/>
              <a:t>The ecosystem mega-model specifies behavior for the constructed system.</a:t>
            </a:r>
          </a:p>
        </p:txBody>
      </p:sp>
      <p:sp>
        <p:nvSpPr>
          <p:cNvPr id="32" name="Shape 302"/>
          <p:cNvSpPr txBox="1">
            <a:spLocks/>
          </p:cNvSpPr>
          <p:nvPr/>
        </p:nvSpPr>
        <p:spPr>
          <a:xfrm>
            <a:off x="227700" y="1185535"/>
            <a:ext cx="3618300" cy="1314214"/>
          </a:xfrm>
          <a:prstGeom prst="rect">
            <a:avLst/>
          </a:prstGeom>
        </p:spPr>
        <p:txBody>
          <a:bodyPr lIns="91425" tIns="91425" rIns="91425" bIns="91425" anchor="t" anchorCtr="0">
            <a:noAutofit/>
          </a:bodyPr>
          <a:lstStyle>
            <a:lvl1pPr marL="342900" indent="-342900" algn="l" defTabSz="457200" rtl="0" eaLnBrk="1" fontAlgn="base" hangingPunct="1">
              <a:spcBef>
                <a:spcPct val="20000"/>
              </a:spcBef>
              <a:spcAft>
                <a:spcPct val="0"/>
              </a:spcAft>
              <a:buFont typeface="Arial" charset="0"/>
              <a:buChar char="•"/>
              <a:defRPr sz="2800" kern="1200">
                <a:solidFill>
                  <a:schemeClr val="tx1"/>
                </a:solidFill>
                <a:latin typeface="Arial"/>
                <a:ea typeface="ＭＳ Ｐゴシック" charset="-128"/>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128"/>
                <a:cs typeface="Arial"/>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128"/>
                <a:cs typeface="Arial"/>
              </a:defRPr>
            </a:lvl3pPr>
            <a:lvl4pPr marL="16002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128"/>
                <a:cs typeface="Arial"/>
              </a:defRPr>
            </a:lvl4pPr>
            <a:lvl5pPr marL="20574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317500">
              <a:spcBef>
                <a:spcPts val="0"/>
              </a:spcBef>
              <a:buSzPct val="100000"/>
            </a:pPr>
            <a:r>
              <a:rPr lang="en-US" sz="1400" dirty="0" smtClean="0">
                <a:solidFill>
                  <a:schemeClr val="bg1">
                    <a:lumMod val="85000"/>
                  </a:schemeClr>
                </a:solidFill>
              </a:rPr>
              <a:t>What is the ecosystem?</a:t>
            </a:r>
          </a:p>
          <a:p>
            <a:pPr marL="457200" indent="-317500">
              <a:spcBef>
                <a:spcPts val="0"/>
              </a:spcBef>
              <a:buSzPct val="100000"/>
            </a:pPr>
            <a:r>
              <a:rPr lang="en-US" sz="1400" dirty="0" smtClean="0">
                <a:solidFill>
                  <a:schemeClr val="bg1">
                    <a:lumMod val="85000"/>
                  </a:schemeClr>
                </a:solidFill>
              </a:rPr>
              <a:t>Why is the ecosystem important?</a:t>
            </a:r>
          </a:p>
          <a:p>
            <a:pPr marL="457200" indent="-317500">
              <a:spcBef>
                <a:spcPts val="0"/>
              </a:spcBef>
              <a:buSzPct val="100000"/>
            </a:pPr>
            <a:r>
              <a:rPr lang="en-US" sz="1400" dirty="0" smtClean="0">
                <a:solidFill>
                  <a:schemeClr val="bg1">
                    <a:lumMod val="85000"/>
                  </a:schemeClr>
                </a:solidFill>
              </a:rPr>
              <a:t>What have we done to model the ecosystem?</a:t>
            </a:r>
          </a:p>
          <a:p>
            <a:pPr marL="457200" indent="-317500">
              <a:spcBef>
                <a:spcPts val="0"/>
              </a:spcBef>
              <a:buSzPct val="100000"/>
            </a:pPr>
            <a:r>
              <a:rPr lang="en-US" sz="1400" dirty="0" smtClean="0"/>
              <a:t>What next?</a:t>
            </a:r>
          </a:p>
          <a:p>
            <a:pPr>
              <a:spcBef>
                <a:spcPts val="0"/>
              </a:spcBef>
              <a:buFont typeface="Arial" charset="0"/>
              <a:buNone/>
            </a:pPr>
            <a:endParaRPr lang="en-US" dirty="0"/>
          </a:p>
        </p:txBody>
      </p:sp>
      <p:sp>
        <p:nvSpPr>
          <p:cNvPr id="33" name="Shape 247"/>
          <p:cNvSpPr txBox="1">
            <a:spLocks/>
          </p:cNvSpPr>
          <p:nvPr/>
        </p:nvSpPr>
        <p:spPr bwMode="auto">
          <a:xfrm>
            <a:off x="235500" y="440966"/>
            <a:ext cx="4455936" cy="763500"/>
          </a:xfrm>
          <a:prstGeom prst="rect">
            <a:avLst/>
          </a:prstGeom>
          <a:noFill/>
          <a:ln w="9525">
            <a:noFill/>
            <a:miter lim="800000"/>
            <a:headEnd/>
            <a:tailEnd/>
          </a:ln>
        </p:spPr>
        <p:txBody>
          <a:bodyPr vert="horz" wrap="square" lIns="91425" tIns="91425" rIns="91425" bIns="91425" numCol="1" anchor="t" anchorCtr="0" compatLnSpc="1">
            <a:prstTxWarp prst="textNoShape">
              <a:avLst/>
            </a:prstTxWarp>
            <a:noAutofit/>
          </a:bodyPr>
          <a:lstStyle>
            <a:lvl1pPr lvl="0" algn="l" defTabSz="457200" rtl="0" eaLnBrk="1" fontAlgn="base" hangingPunct="1">
              <a:spcBef>
                <a:spcPts val="0"/>
              </a:spcBef>
              <a:spcAft>
                <a:spcPct val="0"/>
              </a:spcAft>
              <a:buSzPct val="100000"/>
              <a:defRPr sz="2400" kern="1200">
                <a:solidFill>
                  <a:schemeClr val="tx1"/>
                </a:solidFill>
                <a:latin typeface="Arial"/>
                <a:ea typeface="ＭＳ Ｐゴシック" charset="-128"/>
                <a:cs typeface="Arial"/>
              </a:defRPr>
            </a:lvl1pPr>
            <a:lvl2pPr lvl="1"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2pPr>
            <a:lvl3pPr lvl="2"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3pPr>
            <a:lvl4pPr lvl="3"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4pPr>
            <a:lvl5pPr lvl="4"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5pPr>
            <a:lvl6pPr marL="457200" lvl="5"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6pPr>
            <a:lvl7pPr marL="914400" lvl="6"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7pPr>
            <a:lvl8pPr marL="1371600" lvl="7"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8pPr>
            <a:lvl9pPr marL="1828800" lvl="8"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9pPr>
          </a:lstStyle>
          <a:p>
            <a:r>
              <a:rPr lang="en" dirty="0" smtClean="0"/>
              <a:t>Modeling the Ecosystem</a:t>
            </a:r>
            <a:endParaRPr lang="en" dirty="0"/>
          </a:p>
        </p:txBody>
      </p:sp>
    </p:spTree>
    <p:extLst>
      <p:ext uri="{BB962C8B-B14F-4D97-AF65-F5344CB8AC3E}">
        <p14:creationId xmlns:p14="http://schemas.microsoft.com/office/powerpoint/2010/main" val="15826679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IMMoRTALS</a:t>
            </a:r>
            <a:r>
              <a:rPr lang="en-US" dirty="0" smtClean="0"/>
              <a:t> (Tactical SA) Platform </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45</a:t>
            </a:fld>
            <a:endParaRPr lang="en-US"/>
          </a:p>
        </p:txBody>
      </p:sp>
      <p:sp>
        <p:nvSpPr>
          <p:cNvPr id="71" name="Rounded Rectangle 70"/>
          <p:cNvSpPr/>
          <p:nvPr/>
        </p:nvSpPr>
        <p:spPr>
          <a:xfrm>
            <a:off x="2210271" y="5559864"/>
            <a:ext cx="6167348" cy="1143000"/>
          </a:xfrm>
          <a:prstGeom prst="roundRect">
            <a:avLst/>
          </a:prstGeom>
          <a:solidFill>
            <a:sysClr val="window" lastClr="FFFFFF"/>
          </a:solidFill>
          <a:ln w="12700"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y</a:t>
            </a:r>
          </a:p>
        </p:txBody>
      </p:sp>
      <p:sp>
        <p:nvSpPr>
          <p:cNvPr id="72" name="Rectangle 71"/>
          <p:cNvSpPr/>
          <p:nvPr/>
        </p:nvSpPr>
        <p:spPr>
          <a:xfrm>
            <a:off x="2321890" y="5644652"/>
            <a:ext cx="266033" cy="183963"/>
          </a:xfrm>
          <a:prstGeom prst="rect">
            <a:avLst/>
          </a:prstGeom>
          <a:solidFill>
            <a:srgbClr val="ED7D31">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73" name="Rectangle 72"/>
          <p:cNvSpPr/>
          <p:nvPr/>
        </p:nvSpPr>
        <p:spPr>
          <a:xfrm>
            <a:off x="2321890" y="5931222"/>
            <a:ext cx="266033" cy="183963"/>
          </a:xfrm>
          <a:prstGeom prst="rect">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74" name="Rectangle 73"/>
          <p:cNvSpPr/>
          <p:nvPr/>
        </p:nvSpPr>
        <p:spPr>
          <a:xfrm>
            <a:off x="2321889" y="6217792"/>
            <a:ext cx="266033" cy="183963"/>
          </a:xfrm>
          <a:prstGeom prst="rect">
            <a:avLst/>
          </a:prstGeom>
          <a:solidFill>
            <a:srgbClr val="4472C4">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75" name="Rectangle 74"/>
          <p:cNvSpPr/>
          <p:nvPr/>
        </p:nvSpPr>
        <p:spPr>
          <a:xfrm>
            <a:off x="2321889" y="6468997"/>
            <a:ext cx="266033" cy="183963"/>
          </a:xfrm>
          <a:prstGeom prst="rect">
            <a:avLst/>
          </a:prstGeom>
          <a:solidFill>
            <a:srgbClr val="70AD47">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76" name="TextBox 75"/>
          <p:cNvSpPr txBox="1"/>
          <p:nvPr/>
        </p:nvSpPr>
        <p:spPr>
          <a:xfrm>
            <a:off x="2571653" y="5550465"/>
            <a:ext cx="3015140" cy="1200329"/>
          </a:xfrm>
          <a:prstGeom prst="rect">
            <a:avLst/>
          </a:prstGeom>
          <a:noFill/>
        </p:spPr>
        <p:txBody>
          <a:bodyPr wrap="square" rtlCol="0">
            <a:spAutoFit/>
          </a:bodyPr>
          <a:lstStyle/>
          <a:p>
            <a:pPr defTabSz="914400" fontAlgn="auto">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Change detection tools</a:t>
            </a:r>
          </a:p>
          <a:p>
            <a:pPr defTabSz="914400" fontAlgn="auto">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Runtime management tools</a:t>
            </a:r>
          </a:p>
          <a:p>
            <a:pPr defTabSz="914400" fontAlgn="auto">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Program synthesis tools</a:t>
            </a:r>
          </a:p>
          <a:p>
            <a:pPr defTabSz="914400" fontAlgn="auto">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Build tools</a:t>
            </a:r>
          </a:p>
        </p:txBody>
      </p:sp>
      <p:sp>
        <p:nvSpPr>
          <p:cNvPr id="77" name="TextBox 76"/>
          <p:cNvSpPr txBox="1"/>
          <p:nvPr/>
        </p:nvSpPr>
        <p:spPr>
          <a:xfrm>
            <a:off x="5882068" y="5541822"/>
            <a:ext cx="2494945" cy="923330"/>
          </a:xfrm>
          <a:prstGeom prst="rect">
            <a:avLst/>
          </a:prstGeom>
          <a:noFill/>
        </p:spPr>
        <p:txBody>
          <a:bodyPr wrap="square" rtlCol="0">
            <a:spAutoFit/>
          </a:bodyPr>
          <a:lstStyle/>
          <a:p>
            <a:pPr defTabSz="914400" fontAlgn="auto">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Validation tools</a:t>
            </a:r>
          </a:p>
          <a:p>
            <a:pPr defTabSz="914400" fontAlgn="auto">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Program analysis tools</a:t>
            </a:r>
          </a:p>
          <a:p>
            <a:pPr defTabSz="914400" fontAlgn="auto">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Repo</a:t>
            </a:r>
            <a:endParaRPr lang="en-US" dirty="0">
              <a:solidFill>
                <a:prstClr val="black"/>
              </a:solidFill>
              <a:latin typeface="Arial" panose="020B0604020202020204" pitchFamily="34" charset="0"/>
              <a:cs typeface="Arial" panose="020B0604020202020204" pitchFamily="34" charset="0"/>
            </a:endParaRPr>
          </a:p>
        </p:txBody>
      </p:sp>
      <p:sp>
        <p:nvSpPr>
          <p:cNvPr id="78" name="Rectangle 77"/>
          <p:cNvSpPr/>
          <p:nvPr/>
        </p:nvSpPr>
        <p:spPr>
          <a:xfrm>
            <a:off x="5651355" y="5645812"/>
            <a:ext cx="266033" cy="183963"/>
          </a:xfrm>
          <a:prstGeom prst="rect">
            <a:avLst/>
          </a:prstGeom>
          <a:solidFill>
            <a:srgbClr val="E7E6E6">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79" name="Flowchart: Magnetic Disk 78"/>
          <p:cNvSpPr/>
          <p:nvPr/>
        </p:nvSpPr>
        <p:spPr>
          <a:xfrm>
            <a:off x="5649146" y="6151533"/>
            <a:ext cx="270452" cy="202315"/>
          </a:xfrm>
          <a:prstGeom prst="flowChartMagneticDisk">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80" name="Rectangle 79"/>
          <p:cNvSpPr/>
          <p:nvPr/>
        </p:nvSpPr>
        <p:spPr>
          <a:xfrm>
            <a:off x="5649146" y="5905589"/>
            <a:ext cx="266033" cy="183963"/>
          </a:xfrm>
          <a:prstGeom prst="rect">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cxnSp>
        <p:nvCxnSpPr>
          <p:cNvPr id="81" name="Elbow Connector 80"/>
          <p:cNvCxnSpPr>
            <a:endCxn id="104" idx="2"/>
          </p:cNvCxnSpPr>
          <p:nvPr/>
        </p:nvCxnSpPr>
        <p:spPr>
          <a:xfrm>
            <a:off x="5849243" y="3020115"/>
            <a:ext cx="933267" cy="248746"/>
          </a:xfrm>
          <a:prstGeom prst="bentConnector3">
            <a:avLst/>
          </a:prstGeom>
          <a:noFill/>
          <a:ln w="31750" cap="flat" cmpd="sng" algn="ctr">
            <a:solidFill>
              <a:srgbClr val="00B050"/>
            </a:solidFill>
            <a:prstDash val="solid"/>
            <a:miter lim="800000"/>
          </a:ln>
          <a:effectLst/>
        </p:spPr>
      </p:cxnSp>
      <p:grpSp>
        <p:nvGrpSpPr>
          <p:cNvPr id="82" name="Group 81"/>
          <p:cNvGrpSpPr/>
          <p:nvPr/>
        </p:nvGrpSpPr>
        <p:grpSpPr>
          <a:xfrm>
            <a:off x="6163748" y="2928112"/>
            <a:ext cx="2534776" cy="876645"/>
            <a:chOff x="5125751" y="3683635"/>
            <a:chExt cx="2534776" cy="876645"/>
          </a:xfrm>
        </p:grpSpPr>
        <p:grpSp>
          <p:nvGrpSpPr>
            <p:cNvPr id="83" name="Group 82"/>
            <p:cNvGrpSpPr/>
            <p:nvPr/>
          </p:nvGrpSpPr>
          <p:grpSpPr>
            <a:xfrm>
              <a:off x="5125751" y="3683635"/>
              <a:ext cx="2534776" cy="843242"/>
              <a:chOff x="915701" y="3693160"/>
              <a:chExt cx="2534776" cy="843242"/>
            </a:xfrm>
          </p:grpSpPr>
          <p:sp>
            <p:nvSpPr>
              <p:cNvPr id="85" name="Parallelogram 84"/>
              <p:cNvSpPr/>
              <p:nvPr/>
            </p:nvSpPr>
            <p:spPr>
              <a:xfrm>
                <a:off x="951561" y="3931285"/>
                <a:ext cx="2498916" cy="605117"/>
              </a:xfrm>
              <a:prstGeom prst="parallelogram">
                <a:avLst>
                  <a:gd name="adj" fmla="val 154033"/>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86" name="Parallelogram 85"/>
              <p:cNvSpPr/>
              <p:nvPr/>
            </p:nvSpPr>
            <p:spPr>
              <a:xfrm>
                <a:off x="933631" y="3797935"/>
                <a:ext cx="2498916" cy="605117"/>
              </a:xfrm>
              <a:prstGeom prst="parallelogram">
                <a:avLst>
                  <a:gd name="adj" fmla="val 154033"/>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87" name="Parallelogram 86"/>
              <p:cNvSpPr/>
              <p:nvPr/>
            </p:nvSpPr>
            <p:spPr>
              <a:xfrm>
                <a:off x="915701" y="3693160"/>
                <a:ext cx="2498916" cy="605117"/>
              </a:xfrm>
              <a:prstGeom prst="parallelogram">
                <a:avLst>
                  <a:gd name="adj" fmla="val 154033"/>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grpSp>
        <p:sp>
          <p:nvSpPr>
            <p:cNvPr id="84" name="TextBox 83"/>
            <p:cNvSpPr txBox="1"/>
            <p:nvPr/>
          </p:nvSpPr>
          <p:spPr>
            <a:xfrm>
              <a:off x="5319057" y="4237115"/>
              <a:ext cx="1606925" cy="323165"/>
            </a:xfrm>
            <a:prstGeom prst="rect">
              <a:avLst/>
            </a:prstGeom>
            <a:noFill/>
          </p:spPr>
          <p:txBody>
            <a:bodyPr wrap="square" rtlCol="0">
              <a:spAutoFit/>
            </a:bodyPr>
            <a:lstStyle/>
            <a:p>
              <a:pPr marL="0" marR="0" lvl="0" indent="0"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Ecosystem</a:t>
              </a:r>
            </a:p>
          </p:txBody>
        </p:sp>
      </p:grpSp>
      <p:sp>
        <p:nvSpPr>
          <p:cNvPr id="88" name="Cloud 87"/>
          <p:cNvSpPr/>
          <p:nvPr/>
        </p:nvSpPr>
        <p:spPr>
          <a:xfrm>
            <a:off x="4790848" y="2559178"/>
            <a:ext cx="1333500" cy="800100"/>
          </a:xfrm>
          <a:prstGeom prst="cloud">
            <a:avLst/>
          </a:prstGeom>
          <a:gradFill flip="none" rotWithShape="1">
            <a:gsLst>
              <a:gs pos="14000">
                <a:sysClr val="window" lastClr="FFFFFF"/>
              </a:gs>
              <a:gs pos="52000">
                <a:sysClr val="window" lastClr="FFFFFF">
                  <a:lumMod val="85000"/>
                </a:sysClr>
              </a:gs>
            </a:gsLst>
            <a:lin ang="3000000" scaled="0"/>
            <a:tileRect/>
          </a:gra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nvGrpSpPr>
          <p:cNvPr id="89" name="Group 88"/>
          <p:cNvGrpSpPr/>
          <p:nvPr/>
        </p:nvGrpSpPr>
        <p:grpSpPr>
          <a:xfrm>
            <a:off x="2344223" y="3394837"/>
            <a:ext cx="2534776" cy="876645"/>
            <a:chOff x="5125751" y="3683635"/>
            <a:chExt cx="2534776" cy="876645"/>
          </a:xfrm>
        </p:grpSpPr>
        <p:grpSp>
          <p:nvGrpSpPr>
            <p:cNvPr id="90" name="Group 89"/>
            <p:cNvGrpSpPr/>
            <p:nvPr/>
          </p:nvGrpSpPr>
          <p:grpSpPr>
            <a:xfrm>
              <a:off x="5125751" y="3683635"/>
              <a:ext cx="2534776" cy="843242"/>
              <a:chOff x="915701" y="3693160"/>
              <a:chExt cx="2534776" cy="843242"/>
            </a:xfrm>
          </p:grpSpPr>
          <p:sp>
            <p:nvSpPr>
              <p:cNvPr id="92" name="Parallelogram 91"/>
              <p:cNvSpPr/>
              <p:nvPr/>
            </p:nvSpPr>
            <p:spPr>
              <a:xfrm>
                <a:off x="951561" y="3931285"/>
                <a:ext cx="2498916" cy="605117"/>
              </a:xfrm>
              <a:prstGeom prst="parallelogram">
                <a:avLst>
                  <a:gd name="adj" fmla="val 154033"/>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93" name="Parallelogram 92"/>
              <p:cNvSpPr/>
              <p:nvPr/>
            </p:nvSpPr>
            <p:spPr>
              <a:xfrm>
                <a:off x="933631" y="3797935"/>
                <a:ext cx="2498916" cy="605117"/>
              </a:xfrm>
              <a:prstGeom prst="parallelogram">
                <a:avLst>
                  <a:gd name="adj" fmla="val 154033"/>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94" name="Parallelogram 93"/>
              <p:cNvSpPr/>
              <p:nvPr/>
            </p:nvSpPr>
            <p:spPr>
              <a:xfrm>
                <a:off x="915701" y="3693160"/>
                <a:ext cx="2498916" cy="605117"/>
              </a:xfrm>
              <a:prstGeom prst="parallelogram">
                <a:avLst>
                  <a:gd name="adj" fmla="val 154033"/>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grpSp>
        <p:sp>
          <p:nvSpPr>
            <p:cNvPr id="91" name="TextBox 90"/>
            <p:cNvSpPr txBox="1"/>
            <p:nvPr/>
          </p:nvSpPr>
          <p:spPr>
            <a:xfrm>
              <a:off x="5319057" y="4237115"/>
              <a:ext cx="1606925" cy="323165"/>
            </a:xfrm>
            <a:prstGeom prst="rect">
              <a:avLst/>
            </a:prstGeom>
            <a:noFill/>
          </p:spPr>
          <p:txBody>
            <a:bodyPr wrap="square" rtlCol="0">
              <a:spAutoFit/>
            </a:bodyPr>
            <a:lstStyle/>
            <a:p>
              <a:pPr marL="0" marR="0" lvl="0" indent="0"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Ecosystem</a:t>
              </a:r>
            </a:p>
          </p:txBody>
        </p:sp>
      </p:grpSp>
      <p:sp>
        <p:nvSpPr>
          <p:cNvPr id="96" name="Cube 95"/>
          <p:cNvSpPr/>
          <p:nvPr/>
        </p:nvSpPr>
        <p:spPr>
          <a:xfrm>
            <a:off x="3256388" y="3378327"/>
            <a:ext cx="1220134" cy="406454"/>
          </a:xfrm>
          <a:prstGeom prst="cube">
            <a:avLst>
              <a:gd name="adj" fmla="val 50835"/>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Android </a:t>
            </a:r>
          </a:p>
        </p:txBody>
      </p:sp>
      <p:sp>
        <p:nvSpPr>
          <p:cNvPr id="97" name="Cube 96"/>
          <p:cNvSpPr/>
          <p:nvPr/>
        </p:nvSpPr>
        <p:spPr>
          <a:xfrm>
            <a:off x="3655317" y="3294408"/>
            <a:ext cx="322730" cy="280147"/>
          </a:xfrm>
          <a:prstGeom prst="cube">
            <a:avLst>
              <a:gd name="adj" fmla="val 33333"/>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grpSp>
        <p:nvGrpSpPr>
          <p:cNvPr id="98" name="Group 97"/>
          <p:cNvGrpSpPr/>
          <p:nvPr/>
        </p:nvGrpSpPr>
        <p:grpSpPr>
          <a:xfrm>
            <a:off x="100989" y="1730629"/>
            <a:ext cx="2534776" cy="843242"/>
            <a:chOff x="915701" y="3693160"/>
            <a:chExt cx="2534776" cy="843242"/>
          </a:xfrm>
        </p:grpSpPr>
        <p:sp>
          <p:nvSpPr>
            <p:cNvPr id="99" name="Parallelogram 98"/>
            <p:cNvSpPr/>
            <p:nvPr/>
          </p:nvSpPr>
          <p:spPr>
            <a:xfrm>
              <a:off x="951561" y="3931285"/>
              <a:ext cx="2498916" cy="605117"/>
            </a:xfrm>
            <a:prstGeom prst="parallelogram">
              <a:avLst>
                <a:gd name="adj" fmla="val 154033"/>
              </a:avLst>
            </a:prstGeom>
            <a:solidFill>
              <a:srgbClr val="E7E6E6"/>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00" name="Parallelogram 99"/>
            <p:cNvSpPr/>
            <p:nvPr/>
          </p:nvSpPr>
          <p:spPr>
            <a:xfrm>
              <a:off x="933631" y="3797935"/>
              <a:ext cx="2498916" cy="605117"/>
            </a:xfrm>
            <a:prstGeom prst="parallelogram">
              <a:avLst>
                <a:gd name="adj" fmla="val 154033"/>
              </a:avLst>
            </a:prstGeom>
            <a:solidFill>
              <a:srgbClr val="E7E6E6"/>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01" name="Parallelogram 100"/>
            <p:cNvSpPr/>
            <p:nvPr/>
          </p:nvSpPr>
          <p:spPr>
            <a:xfrm>
              <a:off x="915701" y="3693160"/>
              <a:ext cx="2498916" cy="605117"/>
            </a:xfrm>
            <a:prstGeom prst="parallelogram">
              <a:avLst>
                <a:gd name="adj" fmla="val 154033"/>
              </a:avLst>
            </a:prstGeom>
            <a:solidFill>
              <a:srgbClr val="E7E6E6"/>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grpSp>
      <p:sp>
        <p:nvSpPr>
          <p:cNvPr id="102" name="Cube 101"/>
          <p:cNvSpPr/>
          <p:nvPr/>
        </p:nvSpPr>
        <p:spPr>
          <a:xfrm>
            <a:off x="490213" y="1723578"/>
            <a:ext cx="1653894" cy="533466"/>
          </a:xfrm>
          <a:prstGeom prst="cube">
            <a:avLst>
              <a:gd name="adj" fmla="val 50835"/>
            </a:avLst>
          </a:prstGeom>
          <a:solidFill>
            <a:sysClr val="window" lastClr="FFFFFF"/>
          </a:solidFill>
          <a:ln w="9525"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chemeClr val="bg1">
                    <a:lumMod val="50000"/>
                  </a:schemeClr>
                </a:solidFill>
                <a:effectLst/>
                <a:uLnTx/>
                <a:uFillTx/>
                <a:latin typeface="Arial" panose="020B0604020202020204" pitchFamily="34" charset="0"/>
                <a:cs typeface="Arial" panose="020B0604020202020204" pitchFamily="34" charset="0"/>
              </a:rPr>
              <a:t>Host </a:t>
            </a:r>
          </a:p>
        </p:txBody>
      </p:sp>
      <p:sp>
        <p:nvSpPr>
          <p:cNvPr id="103" name="TextBox 102"/>
          <p:cNvSpPr txBox="1"/>
          <p:nvPr/>
        </p:nvSpPr>
        <p:spPr>
          <a:xfrm>
            <a:off x="312779" y="2248152"/>
            <a:ext cx="1606925" cy="369332"/>
          </a:xfrm>
          <a:prstGeom prst="rect">
            <a:avLst/>
          </a:prstGeom>
          <a:noFill/>
          <a:ln>
            <a:noFill/>
          </a:ln>
        </p:spPr>
        <p:txBody>
          <a:bodyPr wrap="square" rtlCol="0">
            <a:spAutoFit/>
          </a:bodyPr>
          <a:lstStyle/>
          <a:p>
            <a:pPr defTabSz="914400" fontAlgn="auto">
              <a:spcBef>
                <a:spcPts val="0"/>
              </a:spcBef>
              <a:spcAft>
                <a:spcPts val="0"/>
              </a:spcAft>
            </a:pPr>
            <a:r>
              <a:rPr lang="en-US" dirty="0" smtClean="0">
                <a:solidFill>
                  <a:schemeClr val="bg1">
                    <a:lumMod val="50000"/>
                  </a:schemeClr>
                </a:solidFill>
                <a:latin typeface="Arial" panose="020B0604020202020204" pitchFamily="34" charset="0"/>
                <a:cs typeface="Arial" panose="020B0604020202020204" pitchFamily="34" charset="0"/>
              </a:rPr>
              <a:t>Ecosystem</a:t>
            </a:r>
            <a:endParaRPr lang="en-US" dirty="0">
              <a:solidFill>
                <a:schemeClr val="bg1">
                  <a:lumMod val="50000"/>
                </a:schemeClr>
              </a:solidFill>
              <a:latin typeface="Arial" panose="020B0604020202020204" pitchFamily="34" charset="0"/>
              <a:cs typeface="Arial" panose="020B0604020202020204" pitchFamily="34" charset="0"/>
            </a:endParaRPr>
          </a:p>
        </p:txBody>
      </p:sp>
      <p:sp>
        <p:nvSpPr>
          <p:cNvPr id="104" name="Cube 103"/>
          <p:cNvSpPr/>
          <p:nvPr/>
        </p:nvSpPr>
        <p:spPr>
          <a:xfrm>
            <a:off x="6782510" y="2985002"/>
            <a:ext cx="1589737" cy="376384"/>
          </a:xfrm>
          <a:prstGeom prst="cube">
            <a:avLst>
              <a:gd name="adj" fmla="val 50835"/>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Server Host </a:t>
            </a:r>
          </a:p>
        </p:txBody>
      </p:sp>
      <p:sp>
        <p:nvSpPr>
          <p:cNvPr id="105" name="Cube 104"/>
          <p:cNvSpPr/>
          <p:nvPr/>
        </p:nvSpPr>
        <p:spPr>
          <a:xfrm>
            <a:off x="7318146" y="2818479"/>
            <a:ext cx="322730" cy="280147"/>
          </a:xfrm>
          <a:prstGeom prst="cube">
            <a:avLst>
              <a:gd name="adj" fmla="val 33333"/>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108" name="TextBox 107"/>
          <p:cNvSpPr txBox="1"/>
          <p:nvPr/>
        </p:nvSpPr>
        <p:spPr>
          <a:xfrm>
            <a:off x="4259610" y="4247263"/>
            <a:ext cx="4460214" cy="323165"/>
          </a:xfrm>
          <a:prstGeom prst="rect">
            <a:avLst/>
          </a:prstGeom>
          <a:noFill/>
        </p:spPr>
        <p:txBody>
          <a:bodyPr wrap="square" rtlCol="0">
            <a:spAutoFit/>
          </a:bodyPr>
          <a:lstStyle/>
          <a:p>
            <a:pPr defTabSz="914400" fontAlgn="auto">
              <a:lnSpc>
                <a:spcPts val="1800"/>
              </a:lnSpc>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Deployed/running  platform application</a:t>
            </a:r>
            <a:endParaRPr lang="en-US" dirty="0">
              <a:solidFill>
                <a:prstClr val="black"/>
              </a:solidFill>
              <a:latin typeface="Arial" panose="020B0604020202020204" pitchFamily="34" charset="0"/>
              <a:cs typeface="Arial" panose="020B0604020202020204" pitchFamily="34" charset="0"/>
            </a:endParaRPr>
          </a:p>
        </p:txBody>
      </p:sp>
      <p:sp>
        <p:nvSpPr>
          <p:cNvPr id="109" name="Rectangle 108"/>
          <p:cNvSpPr/>
          <p:nvPr/>
        </p:nvSpPr>
        <p:spPr>
          <a:xfrm>
            <a:off x="2894909" y="3071693"/>
            <a:ext cx="215915" cy="720541"/>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110" name="Rectangle 109"/>
          <p:cNvSpPr/>
          <p:nvPr/>
        </p:nvSpPr>
        <p:spPr>
          <a:xfrm>
            <a:off x="2997077" y="3146680"/>
            <a:ext cx="215915" cy="720541"/>
          </a:xfrm>
          <a:prstGeom prst="rect">
            <a:avLst/>
          </a:prstGeom>
          <a:solidFill>
            <a:srgbClr val="ED7D31">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111" name="Flowchart: Magnetic Disk 36"/>
          <p:cNvSpPr/>
          <p:nvPr/>
        </p:nvSpPr>
        <p:spPr>
          <a:xfrm>
            <a:off x="1228115" y="1342644"/>
            <a:ext cx="290798" cy="533690"/>
          </a:xfrm>
          <a:custGeom>
            <a:avLst/>
            <a:gdLst>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000 w 10000"/>
              <a:gd name="connsiteY1" fmla="*/ 3334 h 10000"/>
              <a:gd name="connsiteX2" fmla="*/ 0 w 10000"/>
              <a:gd name="connsiteY2"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274 w 10000"/>
              <a:gd name="connsiteY1" fmla="*/ 2265 h 10000"/>
              <a:gd name="connsiteX2" fmla="*/ 0 w 10000"/>
              <a:gd name="connsiteY2"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274 w 10000"/>
              <a:gd name="connsiteY1" fmla="*/ 2265 h 10000"/>
              <a:gd name="connsiteX2" fmla="*/ 0 w 10000"/>
              <a:gd name="connsiteY2" fmla="*/ 1667 h 10000"/>
              <a:gd name="connsiteX0" fmla="*/ 0 w 10000"/>
              <a:gd name="connsiteY0" fmla="*/ 1667 h 10000"/>
              <a:gd name="connsiteX1" fmla="*/ 5000 w 10000"/>
              <a:gd name="connsiteY1" fmla="*/ 668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274 w 10000"/>
              <a:gd name="connsiteY1" fmla="*/ 2666 h 10000"/>
              <a:gd name="connsiteX2" fmla="*/ 0 w 10000"/>
              <a:gd name="connsiteY2" fmla="*/ 1667 h 10000"/>
              <a:gd name="connsiteX0" fmla="*/ 0 w 10000"/>
              <a:gd name="connsiteY0" fmla="*/ 1667 h 10000"/>
              <a:gd name="connsiteX1" fmla="*/ 5000 w 10000"/>
              <a:gd name="connsiteY1" fmla="*/ 668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stroke="0" extrusionOk="0">
                <a:moveTo>
                  <a:pt x="0" y="1667"/>
                </a:moveTo>
                <a:cubicBezTo>
                  <a:pt x="0" y="746"/>
                  <a:pt x="2239" y="0"/>
                  <a:pt x="5000" y="0"/>
                </a:cubicBezTo>
                <a:cubicBezTo>
                  <a:pt x="7761" y="0"/>
                  <a:pt x="10000" y="746"/>
                  <a:pt x="10000" y="1667"/>
                </a:cubicBezTo>
                <a:lnTo>
                  <a:pt x="10000" y="8333"/>
                </a:lnTo>
                <a:cubicBezTo>
                  <a:pt x="10000" y="9254"/>
                  <a:pt x="7761" y="10000"/>
                  <a:pt x="5000" y="10000"/>
                </a:cubicBezTo>
                <a:cubicBezTo>
                  <a:pt x="2239" y="10000"/>
                  <a:pt x="0" y="9254"/>
                  <a:pt x="0" y="8333"/>
                </a:cubicBezTo>
                <a:lnTo>
                  <a:pt x="0" y="1667"/>
                </a:lnTo>
                <a:close/>
              </a:path>
              <a:path w="10000" h="10000" fill="none" extrusionOk="0">
                <a:moveTo>
                  <a:pt x="10000" y="1667"/>
                </a:moveTo>
                <a:cubicBezTo>
                  <a:pt x="10000" y="2588"/>
                  <a:pt x="8035" y="2666"/>
                  <a:pt x="5274" y="2666"/>
                </a:cubicBezTo>
                <a:cubicBezTo>
                  <a:pt x="2513" y="2666"/>
                  <a:pt x="0" y="2588"/>
                  <a:pt x="0" y="1667"/>
                </a:cubicBezTo>
              </a:path>
              <a:path w="10000" h="10000" fill="none">
                <a:moveTo>
                  <a:pt x="0" y="1667"/>
                </a:moveTo>
                <a:cubicBezTo>
                  <a:pt x="0" y="746"/>
                  <a:pt x="2239" y="668"/>
                  <a:pt x="5000" y="668"/>
                </a:cubicBezTo>
                <a:cubicBezTo>
                  <a:pt x="7761" y="668"/>
                  <a:pt x="10000" y="746"/>
                  <a:pt x="10000" y="1667"/>
                </a:cubicBezTo>
                <a:lnTo>
                  <a:pt x="10000" y="8333"/>
                </a:lnTo>
                <a:cubicBezTo>
                  <a:pt x="10000" y="9254"/>
                  <a:pt x="7761" y="10000"/>
                  <a:pt x="5000" y="10000"/>
                </a:cubicBezTo>
                <a:cubicBezTo>
                  <a:pt x="2239" y="10000"/>
                  <a:pt x="0" y="9254"/>
                  <a:pt x="0" y="8333"/>
                </a:cubicBezTo>
                <a:lnTo>
                  <a:pt x="0" y="1667"/>
                </a:lnTo>
                <a:close/>
              </a:path>
            </a:pathLst>
          </a:custGeom>
          <a:solidFill>
            <a:sysClr val="window" lastClr="FFFFFF">
              <a:lumMod val="95000"/>
            </a:sys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12" name="Rectangle 111"/>
          <p:cNvSpPr/>
          <p:nvPr/>
        </p:nvSpPr>
        <p:spPr>
          <a:xfrm>
            <a:off x="738414" y="1171194"/>
            <a:ext cx="215915" cy="655512"/>
          </a:xfrm>
          <a:prstGeom prst="rect">
            <a:avLst/>
          </a:prstGeom>
          <a:solidFill>
            <a:srgbClr val="4472C4">
              <a:lumMod val="40000"/>
              <a:lumOff val="60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13" name="Rectangle 112"/>
          <p:cNvSpPr/>
          <p:nvPr/>
        </p:nvSpPr>
        <p:spPr>
          <a:xfrm>
            <a:off x="850107" y="1239413"/>
            <a:ext cx="215915" cy="655512"/>
          </a:xfrm>
          <a:prstGeom prst="rect">
            <a:avLst/>
          </a:prstGeom>
          <a:solidFill>
            <a:srgbClr val="70AD47">
              <a:lumMod val="40000"/>
              <a:lumOff val="60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14" name="Rectangle 113"/>
          <p:cNvSpPr/>
          <p:nvPr/>
        </p:nvSpPr>
        <p:spPr>
          <a:xfrm>
            <a:off x="983457" y="1306252"/>
            <a:ext cx="215915" cy="655512"/>
          </a:xfrm>
          <a:prstGeom prst="rect">
            <a:avLst/>
          </a:prstGeom>
          <a:solidFill>
            <a:srgbClr val="E7E6E6">
              <a:lumMod val="75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15" name="TextBox 114"/>
          <p:cNvSpPr txBox="1"/>
          <p:nvPr/>
        </p:nvSpPr>
        <p:spPr>
          <a:xfrm>
            <a:off x="-62538" y="2666066"/>
            <a:ext cx="2523819" cy="323165"/>
          </a:xfrm>
          <a:prstGeom prst="rect">
            <a:avLst/>
          </a:prstGeom>
          <a:noFill/>
          <a:ln>
            <a:noFill/>
          </a:ln>
        </p:spPr>
        <p:txBody>
          <a:bodyPr wrap="square" rtlCol="0">
            <a:spAutoFit/>
          </a:bodyPr>
          <a:lstStyle/>
          <a:p>
            <a:pPr defTabSz="914400" fontAlgn="auto">
              <a:lnSpc>
                <a:spcPts val="1800"/>
              </a:lnSpc>
              <a:spcBef>
                <a:spcPts val="0"/>
              </a:spcBef>
              <a:spcAft>
                <a:spcPts val="0"/>
              </a:spcAft>
            </a:pPr>
            <a:r>
              <a:rPr lang="en-US" dirty="0" err="1" smtClean="0">
                <a:solidFill>
                  <a:schemeClr val="bg1">
                    <a:lumMod val="50000"/>
                  </a:schemeClr>
                </a:solidFill>
                <a:latin typeface="Arial" panose="020B0604020202020204" pitchFamily="34" charset="0"/>
                <a:cs typeface="Arial" panose="020B0604020202020204" pitchFamily="34" charset="0"/>
              </a:rPr>
              <a:t>IMMoRTALS</a:t>
            </a:r>
            <a:r>
              <a:rPr lang="en-US" dirty="0" smtClean="0">
                <a:solidFill>
                  <a:schemeClr val="bg1">
                    <a:lumMod val="50000"/>
                  </a:schemeClr>
                </a:solidFill>
                <a:latin typeface="Arial" panose="020B0604020202020204" pitchFamily="34" charset="0"/>
                <a:cs typeface="Arial" panose="020B0604020202020204" pitchFamily="34" charset="0"/>
              </a:rPr>
              <a:t> back end  </a:t>
            </a:r>
            <a:endParaRPr lang="en-US" dirty="0">
              <a:solidFill>
                <a:schemeClr val="bg1">
                  <a:lumMod val="50000"/>
                </a:schemeClr>
              </a:solidFill>
              <a:latin typeface="Arial" panose="020B0604020202020204" pitchFamily="34" charset="0"/>
              <a:cs typeface="Arial" panose="020B0604020202020204" pitchFamily="34" charset="0"/>
            </a:endParaRPr>
          </a:p>
        </p:txBody>
      </p:sp>
      <p:sp>
        <p:nvSpPr>
          <p:cNvPr id="116" name="Rectangle 115"/>
          <p:cNvSpPr/>
          <p:nvPr/>
        </p:nvSpPr>
        <p:spPr>
          <a:xfrm>
            <a:off x="1549232" y="1104519"/>
            <a:ext cx="215915" cy="661258"/>
          </a:xfrm>
          <a:prstGeom prst="rect">
            <a:avLst/>
          </a:prstGeom>
          <a:solidFill>
            <a:srgbClr val="FFC000">
              <a:lumMod val="60000"/>
              <a:lumOff val="40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17" name="Rectangle 116"/>
          <p:cNvSpPr/>
          <p:nvPr/>
        </p:nvSpPr>
        <p:spPr>
          <a:xfrm>
            <a:off x="1651400" y="1166594"/>
            <a:ext cx="215915" cy="661258"/>
          </a:xfrm>
          <a:prstGeom prst="rect">
            <a:avLst/>
          </a:prstGeom>
          <a:solidFill>
            <a:srgbClr val="ED7D31">
              <a:lumMod val="60000"/>
              <a:lumOff val="40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18" name="Rectangle 117"/>
          <p:cNvSpPr/>
          <p:nvPr/>
        </p:nvSpPr>
        <p:spPr>
          <a:xfrm>
            <a:off x="1775225" y="1240760"/>
            <a:ext cx="215915" cy="661258"/>
          </a:xfrm>
          <a:prstGeom prst="rect">
            <a:avLst/>
          </a:prstGeom>
          <a:solidFill>
            <a:srgbClr val="ED7D31">
              <a:lumMod val="75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cxnSp>
        <p:nvCxnSpPr>
          <p:cNvPr id="119" name="Elbow Connector 118"/>
          <p:cNvCxnSpPr>
            <a:stCxn id="102" idx="4"/>
            <a:endCxn id="133" idx="2"/>
          </p:cNvCxnSpPr>
          <p:nvPr/>
        </p:nvCxnSpPr>
        <p:spPr>
          <a:xfrm flipV="1">
            <a:off x="1872920" y="1671474"/>
            <a:ext cx="4966729" cy="454431"/>
          </a:xfrm>
          <a:prstGeom prst="bentConnector3">
            <a:avLst>
              <a:gd name="adj1" fmla="val 50000"/>
            </a:avLst>
          </a:prstGeom>
          <a:noFill/>
          <a:ln w="15875" cap="flat" cmpd="sng" algn="ctr">
            <a:solidFill>
              <a:sysClr val="windowText" lastClr="000000">
                <a:lumMod val="65000"/>
                <a:lumOff val="35000"/>
              </a:sysClr>
            </a:solidFill>
            <a:prstDash val="dash"/>
            <a:miter lim="800000"/>
          </a:ln>
          <a:effectLst/>
        </p:spPr>
      </p:cxnSp>
      <p:cxnSp>
        <p:nvCxnSpPr>
          <p:cNvPr id="120" name="Elbow Connector 119"/>
          <p:cNvCxnSpPr>
            <a:stCxn id="133" idx="0"/>
            <a:endCxn id="104" idx="4"/>
          </p:cNvCxnSpPr>
          <p:nvPr/>
        </p:nvCxnSpPr>
        <p:spPr>
          <a:xfrm flipH="1">
            <a:off x="8180912" y="1671474"/>
            <a:ext cx="366490" cy="1597387"/>
          </a:xfrm>
          <a:prstGeom prst="bentConnector3">
            <a:avLst>
              <a:gd name="adj1" fmla="val -62765"/>
            </a:avLst>
          </a:prstGeom>
          <a:noFill/>
          <a:ln w="15875" cap="flat" cmpd="sng" algn="ctr">
            <a:solidFill>
              <a:sysClr val="windowText" lastClr="000000">
                <a:lumMod val="65000"/>
                <a:lumOff val="35000"/>
              </a:sysClr>
            </a:solidFill>
            <a:prstDash val="dash"/>
            <a:miter lim="800000"/>
          </a:ln>
          <a:effectLst/>
        </p:spPr>
      </p:cxnSp>
      <p:cxnSp>
        <p:nvCxnSpPr>
          <p:cNvPr id="121" name="Elbow Connector 120"/>
          <p:cNvCxnSpPr>
            <a:stCxn id="96" idx="5"/>
            <a:endCxn id="88" idx="2"/>
          </p:cNvCxnSpPr>
          <p:nvPr/>
        </p:nvCxnSpPr>
        <p:spPr>
          <a:xfrm flipV="1">
            <a:off x="4476522" y="2959228"/>
            <a:ext cx="318462" cy="519016"/>
          </a:xfrm>
          <a:prstGeom prst="bentConnector3">
            <a:avLst/>
          </a:prstGeom>
          <a:noFill/>
          <a:ln w="31750" cap="flat" cmpd="sng" algn="ctr">
            <a:solidFill>
              <a:srgbClr val="00B050"/>
            </a:solidFill>
            <a:prstDash val="solid"/>
            <a:miter lim="800000"/>
          </a:ln>
          <a:effectLst/>
        </p:spPr>
      </p:cxnSp>
      <p:sp>
        <p:nvSpPr>
          <p:cNvPr id="122" name="TextBox 121"/>
          <p:cNvSpPr txBox="1"/>
          <p:nvPr/>
        </p:nvSpPr>
        <p:spPr>
          <a:xfrm>
            <a:off x="4768420" y="2732998"/>
            <a:ext cx="1416056" cy="553998"/>
          </a:xfrm>
          <a:prstGeom prst="rect">
            <a:avLst/>
          </a:prstGeom>
          <a:noFill/>
        </p:spPr>
        <p:txBody>
          <a:bodyPr wrap="square" rtlCol="0">
            <a:spAutoFit/>
          </a:bodyPr>
          <a:lstStyle/>
          <a:p>
            <a:pPr algn="ctr" defTabSz="914400" fontAlgn="auto">
              <a:lnSpc>
                <a:spcPts val="1800"/>
              </a:lnSpc>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Operational Network</a:t>
            </a:r>
            <a:endParaRPr lang="en-US" dirty="0">
              <a:solidFill>
                <a:prstClr val="black"/>
              </a:solidFill>
              <a:latin typeface="Arial" panose="020B0604020202020204" pitchFamily="34" charset="0"/>
              <a:cs typeface="Arial" panose="020B0604020202020204" pitchFamily="34" charset="0"/>
            </a:endParaRPr>
          </a:p>
        </p:txBody>
      </p:sp>
      <p:sp>
        <p:nvSpPr>
          <p:cNvPr id="124" name="Rectangle 123"/>
          <p:cNvSpPr/>
          <p:nvPr/>
        </p:nvSpPr>
        <p:spPr>
          <a:xfrm>
            <a:off x="6436888" y="2636843"/>
            <a:ext cx="215915" cy="720541"/>
          </a:xfrm>
          <a:prstGeom prst="rect">
            <a:avLst/>
          </a:prstGeom>
          <a:solidFill>
            <a:srgbClr val="FFC000">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125" name="Rectangle 124"/>
          <p:cNvSpPr/>
          <p:nvPr/>
        </p:nvSpPr>
        <p:spPr>
          <a:xfrm>
            <a:off x="6529531" y="2711830"/>
            <a:ext cx="215915" cy="720541"/>
          </a:xfrm>
          <a:prstGeom prst="rect">
            <a:avLst/>
          </a:prstGeom>
          <a:solidFill>
            <a:srgbClr val="ED7D31">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133" name="Cloud 132"/>
          <p:cNvSpPr/>
          <p:nvPr/>
        </p:nvSpPr>
        <p:spPr>
          <a:xfrm>
            <a:off x="6834331" y="1190461"/>
            <a:ext cx="1714500" cy="962025"/>
          </a:xfrm>
          <a:prstGeom prst="cloud">
            <a:avLst/>
          </a:prstGeom>
          <a:gradFill flip="none" rotWithShape="1">
            <a:gsLst>
              <a:gs pos="18000">
                <a:sysClr val="window" lastClr="FFFFFF">
                  <a:lumMod val="85000"/>
                </a:sysClr>
              </a:gs>
              <a:gs pos="98000">
                <a:sysClr val="window" lastClr="FFFFFF"/>
              </a:gs>
            </a:gsLst>
            <a:lin ang="2700000" scaled="1"/>
            <a:tileRect/>
          </a:gra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sp>
        <p:nvSpPr>
          <p:cNvPr id="134" name="TextBox 133"/>
          <p:cNvSpPr txBox="1"/>
          <p:nvPr/>
        </p:nvSpPr>
        <p:spPr>
          <a:xfrm>
            <a:off x="6962383" y="1342644"/>
            <a:ext cx="1544171" cy="784830"/>
          </a:xfrm>
          <a:prstGeom prst="rect">
            <a:avLst/>
          </a:prstGeom>
          <a:noFill/>
        </p:spPr>
        <p:txBody>
          <a:bodyPr wrap="square" rtlCol="0">
            <a:spAutoFit/>
          </a:bodyPr>
          <a:lstStyle/>
          <a:p>
            <a:pPr algn="ctr" defTabSz="914400" fontAlgn="auto">
              <a:lnSpc>
                <a:spcPts val="1800"/>
              </a:lnSpc>
              <a:spcBef>
                <a:spcPts val="0"/>
              </a:spcBef>
              <a:spcAft>
                <a:spcPts val="0"/>
              </a:spcAft>
            </a:pPr>
            <a:r>
              <a:rPr lang="en-US" dirty="0" err="1" smtClean="0">
                <a:solidFill>
                  <a:prstClr val="black"/>
                </a:solidFill>
                <a:latin typeface="Arial" panose="020B0604020202020204" pitchFamily="34" charset="0"/>
                <a:cs typeface="Arial" panose="020B0604020202020204" pitchFamily="34" charset="0"/>
              </a:rPr>
              <a:t>IMMoRTALS</a:t>
            </a:r>
            <a:r>
              <a:rPr lang="en-US" dirty="0" smtClean="0">
                <a:solidFill>
                  <a:prstClr val="black"/>
                </a:solidFill>
                <a:latin typeface="Arial" panose="020B0604020202020204" pitchFamily="34" charset="0"/>
                <a:cs typeface="Arial" panose="020B0604020202020204" pitchFamily="34" charset="0"/>
              </a:rPr>
              <a:t> Management Network</a:t>
            </a:r>
            <a:endParaRPr lang="en-US" dirty="0">
              <a:solidFill>
                <a:prstClr val="black"/>
              </a:solidFill>
              <a:latin typeface="Arial" panose="020B0604020202020204" pitchFamily="34" charset="0"/>
              <a:cs typeface="Arial" panose="020B0604020202020204" pitchFamily="34" charset="0"/>
            </a:endParaRPr>
          </a:p>
        </p:txBody>
      </p:sp>
      <p:cxnSp>
        <p:nvCxnSpPr>
          <p:cNvPr id="135" name="Straight Connector 134"/>
          <p:cNvCxnSpPr/>
          <p:nvPr/>
        </p:nvCxnSpPr>
        <p:spPr>
          <a:xfrm>
            <a:off x="-167012" y="3161919"/>
            <a:ext cx="9525" cy="381000"/>
          </a:xfrm>
          <a:prstGeom prst="line">
            <a:avLst/>
          </a:prstGeom>
          <a:noFill/>
          <a:ln w="6350" cap="flat" cmpd="sng" algn="ctr">
            <a:solidFill>
              <a:sysClr val="window" lastClr="FFFFFF"/>
            </a:solidFill>
            <a:prstDash val="solid"/>
            <a:miter lim="800000"/>
          </a:ln>
          <a:effectLst/>
        </p:spPr>
      </p:cxnSp>
      <p:sp>
        <p:nvSpPr>
          <p:cNvPr id="145" name="TextBox 144"/>
          <p:cNvSpPr txBox="1"/>
          <p:nvPr/>
        </p:nvSpPr>
        <p:spPr>
          <a:xfrm>
            <a:off x="100989" y="4598736"/>
            <a:ext cx="3144706"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Android Clients</a:t>
            </a:r>
          </a:p>
          <a:p>
            <a:pPr marL="285750" indent="-285750">
              <a:buFont typeface="Arial" panose="020B0604020202020204" pitchFamily="34" charset="0"/>
              <a:buChar char="•"/>
            </a:pPr>
            <a:r>
              <a:rPr lang="en-US" dirty="0" smtClean="0"/>
              <a:t>Linux/Java Server</a:t>
            </a:r>
            <a:endParaRPr lang="en-US" dirty="0"/>
          </a:p>
          <a:p>
            <a:pPr marL="285750" indent="-285750">
              <a:buFont typeface="Arial" panose="020B0604020202020204" pitchFamily="34" charset="0"/>
              <a:buChar char="•"/>
            </a:pPr>
            <a:r>
              <a:rPr lang="en-US" dirty="0" smtClean="0"/>
              <a:t>Backend </a:t>
            </a:r>
            <a:endParaRPr lang="en-US" dirty="0"/>
          </a:p>
        </p:txBody>
      </p:sp>
      <p:sp>
        <p:nvSpPr>
          <p:cNvPr id="146" name="Rectangular Callout 145"/>
          <p:cNvSpPr/>
          <p:nvPr/>
        </p:nvSpPr>
        <p:spPr>
          <a:xfrm>
            <a:off x="2927663" y="2266239"/>
            <a:ext cx="1216791" cy="466759"/>
          </a:xfrm>
          <a:prstGeom prst="wedgeRectCallout">
            <a:avLst>
              <a:gd name="adj1" fmla="val 25663"/>
              <a:gd name="adj2" fmla="val 16837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400" dirty="0" smtClean="0">
                <a:solidFill>
                  <a:schemeClr val="tx1"/>
                </a:solidFill>
                <a:latin typeface="Arial Narrow" panose="020B0606020202030204" pitchFamily="34" charset="0"/>
              </a:rPr>
              <a:t>SA producer &amp; consumer</a:t>
            </a:r>
            <a:endParaRPr lang="en-US" sz="1400" dirty="0">
              <a:solidFill>
                <a:schemeClr val="tx1"/>
              </a:solidFill>
              <a:latin typeface="Arial Narrow" panose="020B0606020202030204" pitchFamily="34" charset="0"/>
            </a:endParaRPr>
          </a:p>
        </p:txBody>
      </p:sp>
      <p:sp>
        <p:nvSpPr>
          <p:cNvPr id="147" name="Rectangular Callout 146"/>
          <p:cNvSpPr/>
          <p:nvPr/>
        </p:nvSpPr>
        <p:spPr>
          <a:xfrm>
            <a:off x="7481733" y="2210534"/>
            <a:ext cx="1216791" cy="466759"/>
          </a:xfrm>
          <a:prstGeom prst="wedgeRectCallout">
            <a:avLst>
              <a:gd name="adj1" fmla="val -47481"/>
              <a:gd name="adj2" fmla="val 795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400" dirty="0" smtClean="0">
                <a:solidFill>
                  <a:schemeClr val="tx1"/>
                </a:solidFill>
                <a:latin typeface="Arial Narrow" panose="020B0606020202030204" pitchFamily="34" charset="0"/>
              </a:rPr>
              <a:t>Brokering and Storage</a:t>
            </a:r>
            <a:endParaRPr lang="en-US" sz="1400" dirty="0">
              <a:solidFill>
                <a:schemeClr val="tx1"/>
              </a:solidFill>
              <a:latin typeface="Arial Narrow" panose="020B0606020202030204" pitchFamily="34" charset="0"/>
            </a:endParaRPr>
          </a:p>
        </p:txBody>
      </p:sp>
      <p:sp>
        <p:nvSpPr>
          <p:cNvPr id="148" name="Rectangular Callout 147"/>
          <p:cNvSpPr/>
          <p:nvPr/>
        </p:nvSpPr>
        <p:spPr>
          <a:xfrm>
            <a:off x="5196480" y="1074908"/>
            <a:ext cx="1419632" cy="466759"/>
          </a:xfrm>
          <a:prstGeom prst="wedgeRectCallout">
            <a:avLst>
              <a:gd name="adj1" fmla="val -47481"/>
              <a:gd name="adj2" fmla="val 795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400" dirty="0" smtClean="0">
                <a:solidFill>
                  <a:schemeClr val="tx1"/>
                </a:solidFill>
                <a:latin typeface="Arial Narrow" panose="020B0606020202030204" pitchFamily="34" charset="0"/>
              </a:rPr>
              <a:t>Error report, deploy/update SW</a:t>
            </a:r>
            <a:endParaRPr lang="en-US" sz="1400" dirty="0">
              <a:solidFill>
                <a:schemeClr val="tx1"/>
              </a:solidFill>
              <a:latin typeface="Arial Narrow" panose="020B0606020202030204" pitchFamily="34" charset="0"/>
            </a:endParaRPr>
          </a:p>
        </p:txBody>
      </p:sp>
      <p:sp>
        <p:nvSpPr>
          <p:cNvPr id="149" name="Rectangular Callout 148"/>
          <p:cNvSpPr/>
          <p:nvPr/>
        </p:nvSpPr>
        <p:spPr>
          <a:xfrm>
            <a:off x="2141552" y="1106192"/>
            <a:ext cx="1419632" cy="565282"/>
          </a:xfrm>
          <a:prstGeom prst="wedgeRectCallout">
            <a:avLst>
              <a:gd name="adj1" fmla="val -58646"/>
              <a:gd name="adj2" fmla="val 795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400" dirty="0" err="1" smtClean="0">
                <a:solidFill>
                  <a:schemeClr val="tx1"/>
                </a:solidFill>
                <a:latin typeface="Arial Narrow" panose="020B0606020202030204" pitchFamily="34" charset="0"/>
              </a:rPr>
              <a:t>IMMoRTALS</a:t>
            </a:r>
            <a:r>
              <a:rPr lang="en-US" sz="1400" dirty="0" smtClean="0">
                <a:solidFill>
                  <a:schemeClr val="tx1"/>
                </a:solidFill>
                <a:latin typeface="Arial Narrow" panose="020B0606020202030204" pitchFamily="34" charset="0"/>
              </a:rPr>
              <a:t> code base, build and test environment</a:t>
            </a:r>
            <a:endParaRPr lang="en-US" sz="1400" dirty="0">
              <a:solidFill>
                <a:schemeClr val="tx1"/>
              </a:solidFill>
              <a:latin typeface="Arial Narrow" panose="020B0606020202030204" pitchFamily="34" charset="0"/>
            </a:endParaRPr>
          </a:p>
        </p:txBody>
      </p:sp>
      <p:cxnSp>
        <p:nvCxnSpPr>
          <p:cNvPr id="9" name="Straight Connector 8"/>
          <p:cNvCxnSpPr/>
          <p:nvPr/>
        </p:nvCxnSpPr>
        <p:spPr>
          <a:xfrm>
            <a:off x="4330840" y="2125905"/>
            <a:ext cx="0" cy="1252422"/>
          </a:xfrm>
          <a:prstGeom prst="line">
            <a:avLst/>
          </a:prstGeom>
          <a:noFill/>
          <a:ln w="15875" cap="flat" cmpd="sng" algn="ctr">
            <a:solidFill>
              <a:sysClr val="windowText" lastClr="000000">
                <a:lumMod val="65000"/>
                <a:lumOff val="35000"/>
              </a:sysClr>
            </a:solidFill>
            <a:prstDash val="dash"/>
            <a:miter lim="800000"/>
          </a:ln>
          <a:effectLst/>
        </p:spPr>
      </p:cxnSp>
    </p:spTree>
    <p:extLst>
      <p:ext uri="{BB962C8B-B14F-4D97-AF65-F5344CB8AC3E}">
        <p14:creationId xmlns:p14="http://schemas.microsoft.com/office/powerpoint/2010/main" val="1863610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147"/>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149"/>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grpId="0" nodeType="afterEffect">
                                  <p:stCondLst>
                                    <p:cond delay="1000"/>
                                  </p:stCondLst>
                                  <p:childTnLst>
                                    <p:set>
                                      <p:cBhvr>
                                        <p:cTn id="15" dur="1" fill="hold">
                                          <p:stCondLst>
                                            <p:cond delay="0"/>
                                          </p:stCondLst>
                                        </p:cTn>
                                        <p:tgtEl>
                                          <p:spTgt spid="148"/>
                                        </p:tgtEl>
                                        <p:attrNameLst>
                                          <p:attrName>style.visibility</p:attrName>
                                        </p:attrNameLst>
                                      </p:cBhvr>
                                      <p:to>
                                        <p:strVal val="visible"/>
                                      </p:to>
                                    </p:set>
                                  </p:childTnLst>
                                </p:cTn>
                              </p:par>
                            </p:childTnLst>
                          </p:cTn>
                        </p:par>
                        <p:par>
                          <p:cTn id="16" fill="hold">
                            <p:stCondLst>
                              <p:cond delay="3000"/>
                            </p:stCondLst>
                            <p:childTnLst>
                              <p:par>
                                <p:cTn id="17" presetID="10" presetClass="entr" presetSubtype="0" fill="hold" grpId="0" nodeType="afterEffect">
                                  <p:stCondLst>
                                    <p:cond delay="500"/>
                                  </p:stCondLst>
                                  <p:childTnLst>
                                    <p:set>
                                      <p:cBhvr>
                                        <p:cTn id="18" dur="1" fill="hold">
                                          <p:stCondLst>
                                            <p:cond delay="0"/>
                                          </p:stCondLst>
                                        </p:cTn>
                                        <p:tgtEl>
                                          <p:spTgt spid="145"/>
                                        </p:tgtEl>
                                        <p:attrNameLst>
                                          <p:attrName>style.visibility</p:attrName>
                                        </p:attrNameLst>
                                      </p:cBhvr>
                                      <p:to>
                                        <p:strVal val="visible"/>
                                      </p:to>
                                    </p:set>
                                    <p:animEffect transition="in" filter="fade">
                                      <p:cBhvr>
                                        <p:cTn id="19"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P spid="146" grpId="0" animBg="1"/>
      <p:bldP spid="147" grpId="0" animBg="1"/>
      <p:bldP spid="148" grpId="0" animBg="1"/>
      <p:bldP spid="14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Phone overloaded.jpg"/>
          <p:cNvPicPr>
            <a:picLocks noChangeAspect="1"/>
          </p:cNvPicPr>
          <p:nvPr/>
        </p:nvPicPr>
        <p:blipFill>
          <a:blip r:embed="rId3" cstate="print"/>
          <a:stretch>
            <a:fillRect/>
          </a:stretch>
        </p:blipFill>
        <p:spPr bwMode="gray">
          <a:xfrm>
            <a:off x="5046585" y="1161324"/>
            <a:ext cx="4022376" cy="3105704"/>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err="1" smtClean="0"/>
              <a:t>IMMoRTALS</a:t>
            </a:r>
            <a:r>
              <a:rPr lang="en-US" dirty="0"/>
              <a:t> </a:t>
            </a:r>
            <a:r>
              <a:rPr lang="en-US" dirty="0" smtClean="0"/>
              <a:t>Goals and Motivation</a:t>
            </a:r>
            <a:endParaRPr lang="en-US" dirty="0"/>
          </a:p>
        </p:txBody>
      </p:sp>
      <p:sp>
        <p:nvSpPr>
          <p:cNvPr id="3" name="Content Placeholder 2"/>
          <p:cNvSpPr>
            <a:spLocks noGrp="1"/>
          </p:cNvSpPr>
          <p:nvPr>
            <p:ph idx="1"/>
          </p:nvPr>
        </p:nvSpPr>
        <p:spPr>
          <a:xfrm>
            <a:off x="162470" y="1032200"/>
            <a:ext cx="5165835" cy="5217320"/>
          </a:xfrm>
        </p:spPr>
        <p:txBody>
          <a:bodyPr/>
          <a:lstStyle/>
          <a:p>
            <a:r>
              <a:rPr lang="en-US" dirty="0" smtClean="0"/>
              <a:t>Tactical Situation Awareness </a:t>
            </a:r>
            <a:br>
              <a:rPr lang="en-US" dirty="0" smtClean="0"/>
            </a:br>
            <a:r>
              <a:rPr lang="en-US" dirty="0" smtClean="0"/>
              <a:t>(SA) is a key part of modern </a:t>
            </a:r>
            <a:br>
              <a:rPr lang="en-US" dirty="0" smtClean="0"/>
            </a:br>
            <a:r>
              <a:rPr lang="en-US" dirty="0" smtClean="0"/>
              <a:t>warfare, law enforcement, </a:t>
            </a:r>
            <a:br>
              <a:rPr lang="en-US" dirty="0" smtClean="0"/>
            </a:br>
            <a:r>
              <a:rPr lang="en-US" dirty="0" smtClean="0"/>
              <a:t>humanitarian missions, etc.</a:t>
            </a:r>
          </a:p>
          <a:p>
            <a:r>
              <a:rPr lang="en-US" dirty="0" smtClean="0"/>
              <a:t>SA is characterized by </a:t>
            </a:r>
          </a:p>
          <a:p>
            <a:pPr lvl="1"/>
            <a:r>
              <a:rPr lang="en-US" dirty="0" smtClean="0"/>
              <a:t>Diverse and changing use </a:t>
            </a:r>
            <a:br>
              <a:rPr lang="en-US" dirty="0" smtClean="0"/>
            </a:br>
            <a:r>
              <a:rPr lang="en-US" dirty="0" smtClean="0"/>
              <a:t>cases and requirements</a:t>
            </a:r>
          </a:p>
          <a:p>
            <a:pPr lvl="1"/>
            <a:r>
              <a:rPr lang="en-US" dirty="0" smtClean="0"/>
              <a:t>Many and changing operating environments</a:t>
            </a:r>
          </a:p>
          <a:p>
            <a:pPr marL="0" indent="0">
              <a:buNone/>
            </a:pP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5</a:t>
            </a:fld>
            <a:endParaRPr lang="en-US"/>
          </a:p>
        </p:txBody>
      </p:sp>
      <p:sp>
        <p:nvSpPr>
          <p:cNvPr id="7" name="Content Placeholder 2"/>
          <p:cNvSpPr txBox="1">
            <a:spLocks/>
          </p:cNvSpPr>
          <p:nvPr/>
        </p:nvSpPr>
        <p:spPr bwMode="auto">
          <a:xfrm>
            <a:off x="162470" y="5311565"/>
            <a:ext cx="8902700" cy="93406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800" kern="1200">
                <a:solidFill>
                  <a:schemeClr val="tx1"/>
                </a:solidFill>
                <a:latin typeface="Arial"/>
                <a:ea typeface="ＭＳ Ｐゴシック" charset="-128"/>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128"/>
                <a:cs typeface="Arial"/>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128"/>
                <a:cs typeface="Arial"/>
              </a:defRPr>
            </a:lvl3pPr>
            <a:lvl4pPr marL="16002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128"/>
                <a:cs typeface="Arial"/>
              </a:defRPr>
            </a:lvl4pPr>
            <a:lvl5pPr marL="20574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smtClean="0"/>
              <a:t>IMMoRTALS</a:t>
            </a:r>
            <a:r>
              <a:rPr lang="en-US" dirty="0" smtClean="0"/>
              <a:t> will develop, demonstrate and evaluate technology to make software evolve in this context</a:t>
            </a:r>
          </a:p>
          <a:p>
            <a:endParaRPr lang="en-US" dirty="0"/>
          </a:p>
        </p:txBody>
      </p:sp>
      <p:sp>
        <p:nvSpPr>
          <p:cNvPr id="8" name="TextBox 7"/>
          <p:cNvSpPr txBox="1"/>
          <p:nvPr/>
        </p:nvSpPr>
        <p:spPr>
          <a:xfrm>
            <a:off x="5866281" y="4518174"/>
            <a:ext cx="2911515" cy="646331"/>
          </a:xfrm>
          <a:prstGeom prst="rect">
            <a:avLst/>
          </a:prstGeom>
          <a:solidFill>
            <a:schemeClr val="tx1"/>
          </a:solidFill>
        </p:spPr>
        <p:txBody>
          <a:bodyPr wrap="square" rtlCol="0">
            <a:spAutoFit/>
          </a:bodyPr>
          <a:lstStyle/>
          <a:p>
            <a:pPr>
              <a:lnSpc>
                <a:spcPct val="90000"/>
              </a:lnSpc>
            </a:pPr>
            <a:r>
              <a:rPr lang="en-US" sz="2000" b="1" dirty="0" smtClean="0">
                <a:solidFill>
                  <a:schemeClr val="bg1"/>
                </a:solidFill>
              </a:rPr>
              <a:t>Long lifecycle in a fast evolving echo system</a:t>
            </a:r>
            <a:endParaRPr lang="en-US" sz="2000" b="1" dirty="0">
              <a:solidFill>
                <a:schemeClr val="bg1"/>
              </a:solidFill>
            </a:endParaRPr>
          </a:p>
        </p:txBody>
      </p:sp>
      <p:sp>
        <p:nvSpPr>
          <p:cNvPr id="9" name="Right Brace 8"/>
          <p:cNvSpPr/>
          <p:nvPr/>
        </p:nvSpPr>
        <p:spPr>
          <a:xfrm>
            <a:off x="5044968" y="3294993"/>
            <a:ext cx="160895" cy="181102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1" name="Straight Connector 10"/>
          <p:cNvCxnSpPr>
            <a:stCxn id="8" idx="1"/>
          </p:cNvCxnSpPr>
          <p:nvPr/>
        </p:nvCxnSpPr>
        <p:spPr>
          <a:xfrm flipH="1" flipV="1">
            <a:off x="5203689" y="4267028"/>
            <a:ext cx="662592" cy="57431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04775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Example scenarios</a:t>
            </a:r>
            <a:endParaRPr lang="en-US" dirty="0"/>
          </a:p>
        </p:txBody>
      </p:sp>
      <p:sp>
        <p:nvSpPr>
          <p:cNvPr id="3" name="Content Placeholder 2"/>
          <p:cNvSpPr>
            <a:spLocks noGrp="1"/>
          </p:cNvSpPr>
          <p:nvPr>
            <p:ph idx="1"/>
          </p:nvPr>
        </p:nvSpPr>
        <p:spPr>
          <a:xfrm>
            <a:off x="441435" y="4341375"/>
            <a:ext cx="8560674" cy="2262352"/>
          </a:xfrm>
        </p:spPr>
        <p:txBody>
          <a:bodyPr/>
          <a:lstStyle/>
          <a:p>
            <a:r>
              <a:rPr lang="en-US" dirty="0" smtClean="0"/>
              <a:t>To illustrate the vision, we present two ways in which the baseline application might evolve</a:t>
            </a:r>
          </a:p>
          <a:p>
            <a:pPr lvl="1"/>
            <a:r>
              <a:rPr lang="en-US" dirty="0" smtClean="0"/>
              <a:t>New mission requirement: secure data-at-rest</a:t>
            </a:r>
          </a:p>
          <a:p>
            <a:pPr lvl="1"/>
            <a:r>
              <a:rPr lang="en-US" dirty="0" smtClean="0"/>
              <a:t>New mission requirement: scale up number of users from 10 to 1000.</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6</a:t>
            </a:fld>
            <a:endParaRPr lang="en-US"/>
          </a:p>
        </p:txBody>
      </p:sp>
      <p:sp>
        <p:nvSpPr>
          <p:cNvPr id="5" name="TextBox 4"/>
          <p:cNvSpPr txBox="1"/>
          <p:nvPr/>
        </p:nvSpPr>
        <p:spPr>
          <a:xfrm>
            <a:off x="394138" y="1011830"/>
            <a:ext cx="8607971" cy="3333220"/>
          </a:xfrm>
          <a:prstGeom prst="rect">
            <a:avLst/>
          </a:prstGeom>
          <a:solidFill>
            <a:schemeClr val="tx1"/>
          </a:solidFill>
        </p:spPr>
        <p:txBody>
          <a:bodyPr wrap="square" rtlCol="0">
            <a:spAutoFit/>
          </a:bodyPr>
          <a:lstStyle/>
          <a:p>
            <a:pPr marL="457200" indent="-457200">
              <a:lnSpc>
                <a:spcPct val="90000"/>
              </a:lnSpc>
              <a:buAutoNum type="arabicPeriod"/>
            </a:pPr>
            <a:r>
              <a:rPr lang="en-US" b="1" i="1" dirty="0" smtClean="0">
                <a:solidFill>
                  <a:schemeClr val="bg1"/>
                </a:solidFill>
              </a:rPr>
              <a:t>Introduce baseline application (android clients and a server) disseminating SA data first– may be a diagram</a:t>
            </a:r>
          </a:p>
          <a:p>
            <a:pPr marL="457200" indent="-457200">
              <a:lnSpc>
                <a:spcPct val="90000"/>
              </a:lnSpc>
              <a:buAutoNum type="arabicPeriod"/>
            </a:pPr>
            <a:r>
              <a:rPr lang="en-US" b="1" i="1" dirty="0" smtClean="0">
                <a:solidFill>
                  <a:schemeClr val="bg1"/>
                </a:solidFill>
              </a:rPr>
              <a:t>Mention that initially we are focusing on adapting to echo system changes that are prescribed as new mission requirements,  and explain how the same work flow applies when such changes are sensed (diagram in poster?)</a:t>
            </a:r>
          </a:p>
          <a:p>
            <a:pPr marL="457200" indent="-457200">
              <a:lnSpc>
                <a:spcPct val="90000"/>
              </a:lnSpc>
              <a:buAutoNum type="arabicPeriod"/>
            </a:pPr>
            <a:r>
              <a:rPr lang="en-US" b="1" i="1" dirty="0" smtClean="0">
                <a:solidFill>
                  <a:schemeClr val="bg1"/>
                </a:solidFill>
              </a:rPr>
              <a:t>Then say that we are highlighting how </a:t>
            </a:r>
            <a:r>
              <a:rPr lang="en-US" b="1" i="1" dirty="0" err="1" smtClean="0">
                <a:solidFill>
                  <a:schemeClr val="bg1"/>
                </a:solidFill>
              </a:rPr>
              <a:t>IMMoRTALS</a:t>
            </a:r>
            <a:r>
              <a:rPr lang="en-US" b="1" i="1" dirty="0" smtClean="0">
                <a:solidFill>
                  <a:schemeClr val="bg1"/>
                </a:solidFill>
              </a:rPr>
              <a:t> work using variations of our CPs, highlight the differences between the CPs and what you are describing and why two (i.e., they illustrate different aspects/features– what are the differences?)</a:t>
            </a:r>
          </a:p>
          <a:p>
            <a:pPr marL="457200" indent="-457200">
              <a:lnSpc>
                <a:spcPct val="90000"/>
              </a:lnSpc>
              <a:buAutoNum type="arabicPeriod"/>
            </a:pPr>
            <a:r>
              <a:rPr lang="en-US" b="1" i="1" dirty="0" smtClean="0">
                <a:solidFill>
                  <a:schemeClr val="bg1"/>
                </a:solidFill>
              </a:rPr>
              <a:t>If pressed for time, we should consider 1 case only</a:t>
            </a:r>
          </a:p>
          <a:p>
            <a:pPr>
              <a:lnSpc>
                <a:spcPct val="90000"/>
              </a:lnSpc>
            </a:pPr>
            <a:r>
              <a:rPr lang="en-US" b="1" i="1" dirty="0" smtClean="0">
                <a:solidFill>
                  <a:schemeClr val="bg1"/>
                </a:solidFill>
              </a:rPr>
              <a:t>Note: only 1 above needs a diagram, the rest are voice over– the diagram and some tweaking of the bullets below is all that is nee</a:t>
            </a:r>
            <a:endParaRPr lang="en-US" b="1" i="1" dirty="0">
              <a:solidFill>
                <a:schemeClr val="bg1"/>
              </a:solidFill>
            </a:endParaRPr>
          </a:p>
        </p:txBody>
      </p:sp>
    </p:spTree>
    <p:extLst>
      <p:ext uri="{BB962C8B-B14F-4D97-AF65-F5344CB8AC3E}">
        <p14:creationId xmlns:p14="http://schemas.microsoft.com/office/powerpoint/2010/main" val="391561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Secure Data-at-Rest</a:t>
            </a:r>
            <a:endParaRPr lang="en-US" dirty="0"/>
          </a:p>
        </p:txBody>
      </p:sp>
      <p:sp>
        <p:nvSpPr>
          <p:cNvPr id="3" name="Content Placeholder 2"/>
          <p:cNvSpPr>
            <a:spLocks noGrp="1"/>
          </p:cNvSpPr>
          <p:nvPr>
            <p:ph idx="1"/>
          </p:nvPr>
        </p:nvSpPr>
        <p:spPr>
          <a:xfrm>
            <a:off x="457200" y="1284889"/>
            <a:ext cx="8229600" cy="5153349"/>
          </a:xfrm>
        </p:spPr>
        <p:txBody>
          <a:bodyPr/>
          <a:lstStyle/>
          <a:p>
            <a:r>
              <a:rPr lang="en-US" dirty="0" smtClean="0"/>
              <a:t>Problem: devices are to be deployed in such a way that they might be lost.  Any data stored on the device must be encrypted.</a:t>
            </a:r>
          </a:p>
          <a:p>
            <a:r>
              <a:rPr lang="en-US" dirty="0" smtClean="0"/>
              <a:t>Desired outcome:</a:t>
            </a:r>
          </a:p>
          <a:p>
            <a:pPr lvl="1"/>
            <a:r>
              <a:rPr lang="en-US" dirty="0" smtClean="0"/>
              <a:t>Identify parts of application that write to disk</a:t>
            </a:r>
          </a:p>
          <a:p>
            <a:pPr lvl="1"/>
            <a:r>
              <a:rPr lang="en-US" dirty="0" smtClean="0"/>
              <a:t>Evaluate replacements if ‘encrypting’ versions of those application aspects exist, if not, attempt to combine an </a:t>
            </a:r>
            <a:r>
              <a:rPr lang="en-US" dirty="0" err="1" smtClean="0"/>
              <a:t>encryptor</a:t>
            </a:r>
            <a:r>
              <a:rPr lang="en-US" dirty="0" smtClean="0"/>
              <a:t> functionality with each functional component that writes to disk</a:t>
            </a:r>
          </a:p>
          <a:p>
            <a:pPr lvl="1"/>
            <a:r>
              <a:rPr lang="en-US" dirty="0" smtClean="0"/>
              <a:t>Ensure that the extra resources needed to do encryption do not ‘break the budget’</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7</a:t>
            </a:fld>
            <a:endParaRPr lang="en-US"/>
          </a:p>
        </p:txBody>
      </p:sp>
      <p:sp>
        <p:nvSpPr>
          <p:cNvPr id="5" name="TextBox 4"/>
          <p:cNvSpPr txBox="1"/>
          <p:nvPr/>
        </p:nvSpPr>
        <p:spPr>
          <a:xfrm>
            <a:off x="8056179" y="2349062"/>
            <a:ext cx="2784193" cy="3416320"/>
          </a:xfrm>
          <a:prstGeom prst="rect">
            <a:avLst/>
          </a:prstGeom>
          <a:solidFill>
            <a:schemeClr val="tx1"/>
          </a:solidFill>
        </p:spPr>
        <p:txBody>
          <a:bodyPr wrap="square" rtlCol="0">
            <a:spAutoFit/>
          </a:bodyPr>
          <a:lstStyle/>
          <a:p>
            <a:r>
              <a:rPr lang="en-US" dirty="0" smtClean="0">
                <a:solidFill>
                  <a:schemeClr val="bg1"/>
                </a:solidFill>
              </a:rPr>
              <a:t>Be ready to answer the question what shape or form the “</a:t>
            </a:r>
            <a:r>
              <a:rPr lang="en-US" dirty="0" err="1" smtClean="0">
                <a:solidFill>
                  <a:schemeClr val="bg1"/>
                </a:solidFill>
              </a:rPr>
              <a:t>encryptor</a:t>
            </a:r>
            <a:r>
              <a:rPr lang="en-US" dirty="0" smtClean="0">
                <a:solidFill>
                  <a:schemeClr val="bg1"/>
                </a:solidFill>
              </a:rPr>
              <a:t>” functionality are you starting with? </a:t>
            </a:r>
          </a:p>
          <a:p>
            <a:r>
              <a:rPr lang="en-US" dirty="0" smtClean="0">
                <a:solidFill>
                  <a:schemeClr val="bg1"/>
                </a:solidFill>
              </a:rPr>
              <a:t>(what are they, where do they come from)</a:t>
            </a:r>
          </a:p>
          <a:p>
            <a:endParaRPr lang="en-US" dirty="0">
              <a:solidFill>
                <a:schemeClr val="bg1"/>
              </a:solidFill>
            </a:endParaRPr>
          </a:p>
          <a:p>
            <a:r>
              <a:rPr lang="en-US" dirty="0" smtClean="0">
                <a:solidFill>
                  <a:schemeClr val="bg1"/>
                </a:solidFill>
              </a:rPr>
              <a:t>Also mention that encryption is an example of a class of transformations…</a:t>
            </a:r>
            <a:endParaRPr lang="en-US" dirty="0">
              <a:solidFill>
                <a:schemeClr val="bg1"/>
              </a:solidFill>
            </a:endParaRPr>
          </a:p>
        </p:txBody>
      </p:sp>
    </p:spTree>
    <p:extLst>
      <p:ext uri="{BB962C8B-B14F-4D97-AF65-F5344CB8AC3E}">
        <p14:creationId xmlns:p14="http://schemas.microsoft.com/office/powerpoint/2010/main" val="2756191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IMMoRTALs</a:t>
            </a:r>
            <a:r>
              <a:rPr lang="en-US" dirty="0" smtClean="0"/>
              <a:t> Data-at-rest </a:t>
            </a:r>
            <a:endParaRPr lang="en-US" dirty="0"/>
          </a:p>
        </p:txBody>
      </p:sp>
      <p:sp>
        <p:nvSpPr>
          <p:cNvPr id="3" name="Content Placeholder 2"/>
          <p:cNvSpPr>
            <a:spLocks noGrp="1"/>
          </p:cNvSpPr>
          <p:nvPr>
            <p:ph idx="1"/>
          </p:nvPr>
        </p:nvSpPr>
        <p:spPr/>
        <p:txBody>
          <a:bodyPr/>
          <a:lstStyle/>
          <a:p>
            <a:r>
              <a:rPr lang="en-US" dirty="0" smtClean="0"/>
              <a:t>Assume functional aspects of application are known.</a:t>
            </a:r>
          </a:p>
          <a:p>
            <a:r>
              <a:rPr lang="en-US" dirty="0" smtClean="0"/>
              <a:t>Use </a:t>
            </a:r>
            <a:r>
              <a:rPr lang="en-US" dirty="0" err="1" smtClean="0"/>
              <a:t>Droidscope</a:t>
            </a:r>
            <a:r>
              <a:rPr lang="en-US" dirty="0" smtClean="0"/>
              <a:t> to find calls to </a:t>
            </a:r>
            <a:r>
              <a:rPr lang="en-US" dirty="0" err="1" smtClean="0"/>
              <a:t>File.write</a:t>
            </a:r>
            <a:r>
              <a:rPr lang="en-US" dirty="0" smtClean="0"/>
              <a:t>().  Work up the call-graph until we get to a functional aspect.  </a:t>
            </a:r>
            <a:r>
              <a:rPr lang="en-US" i="1" dirty="0" smtClean="0"/>
              <a:t>Assume we find a functional component called </a:t>
            </a:r>
            <a:r>
              <a:rPr lang="en-US" i="1" dirty="0" err="1" smtClean="0"/>
              <a:t>TrackWriter</a:t>
            </a:r>
            <a:r>
              <a:rPr lang="en-US" i="1" dirty="0" smtClean="0"/>
              <a:t>.</a:t>
            </a:r>
          </a:p>
          <a:p>
            <a:r>
              <a:rPr lang="en-US" dirty="0" smtClean="0"/>
              <a:t>Look for functional replacements for </a:t>
            </a:r>
            <a:r>
              <a:rPr lang="en-US" i="1" dirty="0" err="1" smtClean="0"/>
              <a:t>TrackWriter</a:t>
            </a:r>
            <a:r>
              <a:rPr lang="en-US" dirty="0" smtClean="0"/>
              <a:t> that have properties matching the mission requirements.  If found, replace.  If not, attempt to compose </a:t>
            </a:r>
            <a:r>
              <a:rPr lang="en-US" i="1" dirty="0" err="1" smtClean="0"/>
              <a:t>TrackWriter</a:t>
            </a:r>
            <a:r>
              <a:rPr lang="en-US" i="1" dirty="0"/>
              <a:t> </a:t>
            </a:r>
            <a:r>
              <a:rPr lang="en-US" dirty="0" smtClean="0"/>
              <a:t>with other functionality.</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8</a:t>
            </a:fld>
            <a:endParaRPr lang="en-US"/>
          </a:p>
        </p:txBody>
      </p:sp>
      <p:sp>
        <p:nvSpPr>
          <p:cNvPr id="5" name="Rectangle 4"/>
          <p:cNvSpPr/>
          <p:nvPr/>
        </p:nvSpPr>
        <p:spPr>
          <a:xfrm>
            <a:off x="258552" y="1416207"/>
            <a:ext cx="8617819" cy="295507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266985" y="1080329"/>
            <a:ext cx="1980094" cy="369332"/>
          </a:xfrm>
          <a:prstGeom prst="rect">
            <a:avLst/>
          </a:prstGeom>
          <a:noFill/>
        </p:spPr>
        <p:txBody>
          <a:bodyPr wrap="none" rtlCol="0">
            <a:spAutoFit/>
          </a:bodyPr>
          <a:lstStyle/>
          <a:p>
            <a:r>
              <a:rPr lang="en-US" dirty="0" smtClean="0">
                <a:solidFill>
                  <a:srgbClr val="FF0000"/>
                </a:solidFill>
              </a:rPr>
              <a:t>Program Analysis</a:t>
            </a:r>
            <a:endParaRPr lang="en-US" dirty="0">
              <a:solidFill>
                <a:srgbClr val="FF0000"/>
              </a:solidFill>
            </a:endParaRPr>
          </a:p>
        </p:txBody>
      </p:sp>
    </p:spTree>
    <p:extLst>
      <p:ext uri="{BB962C8B-B14F-4D97-AF65-F5344CB8AC3E}">
        <p14:creationId xmlns:p14="http://schemas.microsoft.com/office/powerpoint/2010/main" val="3854966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IMMoRTALS</a:t>
            </a:r>
            <a:r>
              <a:rPr lang="en-US" dirty="0" smtClean="0"/>
              <a:t> Data-at-rest</a:t>
            </a:r>
            <a:endParaRPr lang="en-US" dirty="0"/>
          </a:p>
        </p:txBody>
      </p:sp>
      <p:sp>
        <p:nvSpPr>
          <p:cNvPr id="3" name="Content Placeholder 2"/>
          <p:cNvSpPr>
            <a:spLocks noGrp="1"/>
          </p:cNvSpPr>
          <p:nvPr>
            <p:ph idx="1"/>
          </p:nvPr>
        </p:nvSpPr>
        <p:spPr/>
        <p:txBody>
          <a:bodyPr/>
          <a:lstStyle/>
          <a:p>
            <a:r>
              <a:rPr lang="en-US" dirty="0" smtClean="0"/>
              <a:t>Once replacement or composition finds suitable functionality, evaluate proposed solution against resource constraints (CPU, network bandwidth, </a:t>
            </a:r>
            <a:r>
              <a:rPr lang="en-US" dirty="0" err="1" smtClean="0"/>
              <a:t>etc</a:t>
            </a:r>
            <a:r>
              <a:rPr lang="en-US" dirty="0" smtClean="0"/>
              <a:t>)</a:t>
            </a:r>
          </a:p>
          <a:p>
            <a:r>
              <a:rPr lang="en-US" dirty="0" smtClean="0"/>
              <a:t>If no resource constraints are violated, assemble application and test/validate.</a:t>
            </a:r>
          </a:p>
        </p:txBody>
      </p:sp>
      <p:sp>
        <p:nvSpPr>
          <p:cNvPr id="4" name="Slide Number Placeholder 3"/>
          <p:cNvSpPr>
            <a:spLocks noGrp="1"/>
          </p:cNvSpPr>
          <p:nvPr>
            <p:ph type="sldNum" sz="quarter" idx="12"/>
          </p:nvPr>
        </p:nvSpPr>
        <p:spPr/>
        <p:txBody>
          <a:bodyPr/>
          <a:lstStyle/>
          <a:p>
            <a:fld id="{0840E6D7-221B-40B7-B50C-C3B5231B0D1A}" type="slidenum">
              <a:rPr lang="en-US" smtClean="0"/>
              <a:pPr/>
              <a:t>9</a:t>
            </a:fld>
            <a:endParaRPr lang="en-US"/>
          </a:p>
        </p:txBody>
      </p:sp>
      <p:sp>
        <p:nvSpPr>
          <p:cNvPr id="5" name="TextBox 4"/>
          <p:cNvSpPr txBox="1"/>
          <p:nvPr/>
        </p:nvSpPr>
        <p:spPr>
          <a:xfrm>
            <a:off x="515445" y="4425314"/>
            <a:ext cx="8628555" cy="2585323"/>
          </a:xfrm>
          <a:prstGeom prst="rect">
            <a:avLst/>
          </a:prstGeom>
          <a:solidFill>
            <a:schemeClr val="tx1"/>
          </a:solidFill>
        </p:spPr>
        <p:txBody>
          <a:bodyPr wrap="square" rtlCol="0">
            <a:spAutoFit/>
          </a:bodyPr>
          <a:lstStyle/>
          <a:p>
            <a:r>
              <a:rPr lang="en-US" sz="1600" dirty="0" smtClean="0">
                <a:solidFill>
                  <a:schemeClr val="bg1"/>
                </a:solidFill>
              </a:rPr>
              <a:t>Need to find a way to shorten this section. One idea is to show a code fragment and highlight statements, enclosing functions </a:t>
            </a:r>
            <a:r>
              <a:rPr lang="en-US" sz="1600" dirty="0" err="1" smtClean="0">
                <a:solidFill>
                  <a:schemeClr val="bg1"/>
                </a:solidFill>
              </a:rPr>
              <a:t>etc</a:t>
            </a:r>
            <a:r>
              <a:rPr lang="en-US" sz="1600" dirty="0" smtClean="0">
                <a:solidFill>
                  <a:schemeClr val="bg1"/>
                </a:solidFill>
              </a:rPr>
              <a:t> instead of text…</a:t>
            </a:r>
          </a:p>
          <a:p>
            <a:endParaRPr lang="en-US" sz="1600" dirty="0">
              <a:solidFill>
                <a:schemeClr val="bg1"/>
              </a:solidFill>
            </a:endParaRPr>
          </a:p>
          <a:p>
            <a:r>
              <a:rPr lang="en-US" sz="1600" dirty="0" smtClean="0">
                <a:solidFill>
                  <a:schemeClr val="bg1"/>
                </a:solidFill>
              </a:rPr>
              <a:t>…and block diagrams instead of borders on text bullet…</a:t>
            </a:r>
          </a:p>
          <a:p>
            <a:r>
              <a:rPr lang="en-US" sz="1600" dirty="0" smtClean="0">
                <a:solidFill>
                  <a:schemeClr val="bg1"/>
                </a:solidFill>
              </a:rPr>
              <a:t>… need to summarize the hard problems after the motivating examples </a:t>
            </a:r>
          </a:p>
          <a:p>
            <a:pPr marL="285750" indent="-285750">
              <a:buFont typeface="Arial" panose="020B0604020202020204" pitchFamily="34" charset="0"/>
              <a:buChar char="•"/>
            </a:pPr>
            <a:r>
              <a:rPr lang="en-US" sz="1600" dirty="0" smtClean="0">
                <a:solidFill>
                  <a:schemeClr val="bg1"/>
                </a:solidFill>
              </a:rPr>
              <a:t>How to  crawl up from lower level statements to higher level constructs</a:t>
            </a:r>
          </a:p>
          <a:p>
            <a:pPr marL="285750" indent="-285750">
              <a:buFont typeface="Arial" panose="020B0604020202020204" pitchFamily="34" charset="0"/>
              <a:buChar char="•"/>
            </a:pPr>
            <a:r>
              <a:rPr lang="en-US" sz="1600" dirty="0" smtClean="0">
                <a:solidFill>
                  <a:schemeClr val="bg1"/>
                </a:solidFill>
              </a:rPr>
              <a:t>How to compose</a:t>
            </a:r>
          </a:p>
          <a:p>
            <a:pPr marL="285750" indent="-285750">
              <a:buFont typeface="Arial" panose="020B0604020202020204" pitchFamily="34" charset="0"/>
              <a:buChar char="•"/>
            </a:pPr>
            <a:r>
              <a:rPr lang="en-US" sz="1600" dirty="0" smtClean="0">
                <a:solidFill>
                  <a:schemeClr val="bg1"/>
                </a:solidFill>
              </a:rPr>
              <a:t>How to collect the resource footprint of the composed construct, recourse when resource DSL fails?</a:t>
            </a:r>
          </a:p>
          <a:p>
            <a:pPr marL="285750" indent="-285750">
              <a:buFont typeface="Arial" panose="020B0604020202020204" pitchFamily="34" charset="0"/>
              <a:buChar char="•"/>
            </a:pPr>
            <a:r>
              <a:rPr lang="en-US" sz="1600" dirty="0" smtClean="0">
                <a:solidFill>
                  <a:schemeClr val="bg1"/>
                </a:solidFill>
              </a:rPr>
              <a:t>How to build </a:t>
            </a:r>
            <a:endParaRPr lang="en-US" sz="1600" dirty="0">
              <a:solidFill>
                <a:schemeClr val="bg1"/>
              </a:solidFill>
            </a:endParaRPr>
          </a:p>
        </p:txBody>
      </p:sp>
    </p:spTree>
    <p:extLst>
      <p:ext uri="{BB962C8B-B14F-4D97-AF65-F5344CB8AC3E}">
        <p14:creationId xmlns:p14="http://schemas.microsoft.com/office/powerpoint/2010/main" val="3718473317"/>
      </p:ext>
    </p:extLst>
  </p:cSld>
  <p:clrMapOvr>
    <a:masterClrMapping/>
  </p:clrMapOvr>
</p:sld>
</file>

<file path=ppt/theme/theme1.xml><?xml version="1.0" encoding="utf-8"?>
<a:theme xmlns:a="http://schemas.openxmlformats.org/drawingml/2006/main" name="BBN-RTN-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BBN-RTN-Template</Template>
  <TotalTime>52343</TotalTime>
  <Words>3742</Words>
  <Application>Microsoft Office PowerPoint</Application>
  <PresentationFormat>On-screen Show (4:3)</PresentationFormat>
  <Paragraphs>600</Paragraphs>
  <Slides>45</Slides>
  <Notes>21</Notes>
  <HiddenSlides>2</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45</vt:i4>
      </vt:variant>
      <vt:variant>
        <vt:lpstr>Custom Shows</vt:lpstr>
      </vt:variant>
      <vt:variant>
        <vt:i4>2</vt:i4>
      </vt:variant>
    </vt:vector>
  </HeadingPairs>
  <TitlesOfParts>
    <vt:vector size="53" baseType="lpstr">
      <vt:lpstr>ＭＳ Ｐゴシック</vt:lpstr>
      <vt:lpstr>Arial</vt:lpstr>
      <vt:lpstr>Arial Narrow</vt:lpstr>
      <vt:lpstr>Calibri</vt:lpstr>
      <vt:lpstr>Courier New</vt:lpstr>
      <vt:lpstr>BBN-RTN-Template</vt:lpstr>
      <vt:lpstr>PowerPoint Presentation</vt:lpstr>
      <vt:lpstr>Outline </vt:lpstr>
      <vt:lpstr>Program Status</vt:lpstr>
      <vt:lpstr>Program Status</vt:lpstr>
      <vt:lpstr>IMMoRTALS Goals and Motivation</vt:lpstr>
      <vt:lpstr>Two Example scenarios</vt:lpstr>
      <vt:lpstr>Example: Secure Data-at-Rest</vt:lpstr>
      <vt:lpstr>IMMoRTALs Data-at-rest </vt:lpstr>
      <vt:lpstr>IMMoRTALS Data-at-rest</vt:lpstr>
      <vt:lpstr>Data-at-Rest: complicating factors</vt:lpstr>
      <vt:lpstr>Example: Scale number of users up</vt:lpstr>
      <vt:lpstr>IMMoRTALS Scaling up: A-priori</vt:lpstr>
      <vt:lpstr>IMMoRTALS Scaling up</vt:lpstr>
      <vt:lpstr>Scaling up scenarios</vt:lpstr>
      <vt:lpstr>IMMoRTALS  Solution Overview</vt:lpstr>
      <vt:lpstr>Discrete Functional Units</vt:lpstr>
      <vt:lpstr>General Analysis Algorithm</vt:lpstr>
      <vt:lpstr>Matching Mission Functionality</vt:lpstr>
      <vt:lpstr>Resource Constraint Checking</vt:lpstr>
      <vt:lpstr>Build and Test/Run</vt:lpstr>
      <vt:lpstr>Composing DFUs</vt:lpstr>
      <vt:lpstr>Composing DFUs Challenges</vt:lpstr>
      <vt:lpstr>Discovery via Mutation: Overview</vt:lpstr>
      <vt:lpstr>Discovery via Mutation: Producing P’</vt:lpstr>
      <vt:lpstr>PlaceHolder: Outline for Syr/UCR</vt:lpstr>
      <vt:lpstr>Resource Usage Analysis</vt:lpstr>
      <vt:lpstr>Resource Usage Analysis</vt:lpstr>
      <vt:lpstr>Resource Usage Analysis</vt:lpstr>
      <vt:lpstr>Resource Usage Analysis</vt:lpstr>
      <vt:lpstr>Resource Usage Analysis</vt:lpstr>
      <vt:lpstr>PlaceHolder: Outline for Securboration</vt:lpstr>
      <vt:lpstr>Ontology</vt:lpstr>
      <vt:lpstr>Annotations</vt:lpstr>
      <vt:lpstr>Use case</vt:lpstr>
      <vt:lpstr>Environment / Mission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IMMoRTALS (Tactical SA) Platform </vt:lpstr>
      <vt:lpstr>Custom Show 1</vt:lpstr>
      <vt:lpstr>Custom Show 2</vt:lpstr>
    </vt:vector>
  </TitlesOfParts>
  <Company>BBN Technologies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A3</dc:subject>
  <dc:creator>Partha Pal</dc:creator>
  <cp:lastModifiedBy>phreed</cp:lastModifiedBy>
  <cp:revision>2249</cp:revision>
  <cp:lastPrinted>2015-11-30T19:39:18Z</cp:lastPrinted>
  <dcterms:created xsi:type="dcterms:W3CDTF">2010-07-09T13:55:20Z</dcterms:created>
  <dcterms:modified xsi:type="dcterms:W3CDTF">2016-07-20T00:06:38Z</dcterms:modified>
</cp:coreProperties>
</file>